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16"/>
  </p:notesMasterIdLst>
  <p:sldIdLst>
    <p:sldId id="289" r:id="rId2"/>
    <p:sldId id="278" r:id="rId3"/>
    <p:sldId id="294" r:id="rId4"/>
    <p:sldId id="272" r:id="rId5"/>
    <p:sldId id="2147483641" r:id="rId6"/>
    <p:sldId id="2147483642" r:id="rId7"/>
    <p:sldId id="2147483644" r:id="rId8"/>
    <p:sldId id="2147483643" r:id="rId9"/>
    <p:sldId id="2147483645" r:id="rId10"/>
    <p:sldId id="2147483646" r:id="rId11"/>
    <p:sldId id="2147483647" r:id="rId12"/>
    <p:sldId id="256" r:id="rId13"/>
    <p:sldId id="214748364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4FD"/>
    <a:srgbClr val="CBF4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3"/>
    <p:restoredTop sz="92112"/>
  </p:normalViewPr>
  <p:slideViewPr>
    <p:cSldViewPr snapToGrid="0">
      <p:cViewPr varScale="1">
        <p:scale>
          <a:sx n="58" d="100"/>
          <a:sy n="58" d="100"/>
        </p:scale>
        <p:origin x="880" y="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38DAD-63EA-E94B-8BFE-4B1D17342A1C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91736D-FCD6-CF4F-A5AD-956887178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527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B0585F-3C18-434B-9804-C283B7EC07AE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9666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>
          <a:extLst>
            <a:ext uri="{FF2B5EF4-FFF2-40B4-BE49-F238E27FC236}">
              <a16:creationId xmlns:a16="http://schemas.microsoft.com/office/drawing/2014/main" id="{43A9C3B2-B595-20A1-F4EE-29CC22ABD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1:notes">
            <a:extLst>
              <a:ext uri="{FF2B5EF4-FFF2-40B4-BE49-F238E27FC236}">
                <a16:creationId xmlns:a16="http://schemas.microsoft.com/office/drawing/2014/main" id="{A377F7A9-7EB8-5C0E-2FF9-C584299F62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4" name="Google Shape;394;p11:notes">
            <a:extLst>
              <a:ext uri="{FF2B5EF4-FFF2-40B4-BE49-F238E27FC236}">
                <a16:creationId xmlns:a16="http://schemas.microsoft.com/office/drawing/2014/main" id="{10EA09DF-EEBE-B07E-3E6D-6AA4521B4E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9285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>
          <a:extLst>
            <a:ext uri="{FF2B5EF4-FFF2-40B4-BE49-F238E27FC236}">
              <a16:creationId xmlns:a16="http://schemas.microsoft.com/office/drawing/2014/main" id="{712BDCF4-CF21-495A-EC66-F1B09DEF5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1:notes">
            <a:extLst>
              <a:ext uri="{FF2B5EF4-FFF2-40B4-BE49-F238E27FC236}">
                <a16:creationId xmlns:a16="http://schemas.microsoft.com/office/drawing/2014/main" id="{28B11E35-EE83-6A2D-5EEC-16A2F1E874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1" dirty="0"/>
          </a:p>
        </p:txBody>
      </p:sp>
      <p:sp>
        <p:nvSpPr>
          <p:cNvPr id="394" name="Google Shape;394;p11:notes">
            <a:extLst>
              <a:ext uri="{FF2B5EF4-FFF2-40B4-BE49-F238E27FC236}">
                <a16:creationId xmlns:a16="http://schemas.microsoft.com/office/drawing/2014/main" id="{DCE80E7B-193E-7035-A0C6-708E1F4CB4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65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>
          <a:extLst>
            <a:ext uri="{FF2B5EF4-FFF2-40B4-BE49-F238E27FC236}">
              <a16:creationId xmlns:a16="http://schemas.microsoft.com/office/drawing/2014/main" id="{48F865E4-B752-5BA5-C60C-9B6890275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1:notes">
            <a:extLst>
              <a:ext uri="{FF2B5EF4-FFF2-40B4-BE49-F238E27FC236}">
                <a16:creationId xmlns:a16="http://schemas.microsoft.com/office/drawing/2014/main" id="{12A07FD6-4A19-22CD-2652-2EE9962BEA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4" name="Google Shape;394;p11:notes">
            <a:extLst>
              <a:ext uri="{FF2B5EF4-FFF2-40B4-BE49-F238E27FC236}">
                <a16:creationId xmlns:a16="http://schemas.microsoft.com/office/drawing/2014/main" id="{D96FBD79-8513-F915-8431-1B427BB22C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1072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>
          <a:extLst>
            <a:ext uri="{FF2B5EF4-FFF2-40B4-BE49-F238E27FC236}">
              <a16:creationId xmlns:a16="http://schemas.microsoft.com/office/drawing/2014/main" id="{48F865E4-B752-5BA5-C60C-9B6890275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1:notes">
            <a:extLst>
              <a:ext uri="{FF2B5EF4-FFF2-40B4-BE49-F238E27FC236}">
                <a16:creationId xmlns:a16="http://schemas.microsoft.com/office/drawing/2014/main" id="{12A07FD6-4A19-22CD-2652-2EE9962BEA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4" name="Google Shape;394;p11:notes">
            <a:extLst>
              <a:ext uri="{FF2B5EF4-FFF2-40B4-BE49-F238E27FC236}">
                <a16:creationId xmlns:a16="http://schemas.microsoft.com/office/drawing/2014/main" id="{D96FBD79-8513-F915-8431-1B427BB22C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0933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>
          <a:extLst>
            <a:ext uri="{FF2B5EF4-FFF2-40B4-BE49-F238E27FC236}">
              <a16:creationId xmlns:a16="http://schemas.microsoft.com/office/drawing/2014/main" id="{48F865E4-B752-5BA5-C60C-9B6890275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1:notes">
            <a:extLst>
              <a:ext uri="{FF2B5EF4-FFF2-40B4-BE49-F238E27FC236}">
                <a16:creationId xmlns:a16="http://schemas.microsoft.com/office/drawing/2014/main" id="{12A07FD6-4A19-22CD-2652-2EE9962BEA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4" name="Google Shape;394;p11:notes">
            <a:extLst>
              <a:ext uri="{FF2B5EF4-FFF2-40B4-BE49-F238E27FC236}">
                <a16:creationId xmlns:a16="http://schemas.microsoft.com/office/drawing/2014/main" id="{D96FBD79-8513-F915-8431-1B427BB22C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7607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>
          <a:extLst>
            <a:ext uri="{FF2B5EF4-FFF2-40B4-BE49-F238E27FC236}">
              <a16:creationId xmlns:a16="http://schemas.microsoft.com/office/drawing/2014/main" id="{48F865E4-B752-5BA5-C60C-9B6890275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1:notes">
            <a:extLst>
              <a:ext uri="{FF2B5EF4-FFF2-40B4-BE49-F238E27FC236}">
                <a16:creationId xmlns:a16="http://schemas.microsoft.com/office/drawing/2014/main" id="{12A07FD6-4A19-22CD-2652-2EE9962BEA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4" name="Google Shape;394;p11:notes">
            <a:extLst>
              <a:ext uri="{FF2B5EF4-FFF2-40B4-BE49-F238E27FC236}">
                <a16:creationId xmlns:a16="http://schemas.microsoft.com/office/drawing/2014/main" id="{D96FBD79-8513-F915-8431-1B427BB22C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07631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>
          <a:extLst>
            <a:ext uri="{FF2B5EF4-FFF2-40B4-BE49-F238E27FC236}">
              <a16:creationId xmlns:a16="http://schemas.microsoft.com/office/drawing/2014/main" id="{48F865E4-B752-5BA5-C60C-9B6890275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1:notes">
            <a:extLst>
              <a:ext uri="{FF2B5EF4-FFF2-40B4-BE49-F238E27FC236}">
                <a16:creationId xmlns:a16="http://schemas.microsoft.com/office/drawing/2014/main" id="{12A07FD6-4A19-22CD-2652-2EE9962BEA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4" name="Google Shape;394;p11:notes">
            <a:extLst>
              <a:ext uri="{FF2B5EF4-FFF2-40B4-BE49-F238E27FC236}">
                <a16:creationId xmlns:a16="http://schemas.microsoft.com/office/drawing/2014/main" id="{D96FBD79-8513-F915-8431-1B427BB22C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68993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>
          <a:extLst>
            <a:ext uri="{FF2B5EF4-FFF2-40B4-BE49-F238E27FC236}">
              <a16:creationId xmlns:a16="http://schemas.microsoft.com/office/drawing/2014/main" id="{48F865E4-B752-5BA5-C60C-9B6890275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1:notes">
            <a:extLst>
              <a:ext uri="{FF2B5EF4-FFF2-40B4-BE49-F238E27FC236}">
                <a16:creationId xmlns:a16="http://schemas.microsoft.com/office/drawing/2014/main" id="{12A07FD6-4A19-22CD-2652-2EE9962BEA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4" name="Google Shape;394;p11:notes">
            <a:extLst>
              <a:ext uri="{FF2B5EF4-FFF2-40B4-BE49-F238E27FC236}">
                <a16:creationId xmlns:a16="http://schemas.microsoft.com/office/drawing/2014/main" id="{D96FBD79-8513-F915-8431-1B427BB22C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653373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>
          <a:extLst>
            <a:ext uri="{FF2B5EF4-FFF2-40B4-BE49-F238E27FC236}">
              <a16:creationId xmlns:a16="http://schemas.microsoft.com/office/drawing/2014/main" id="{48F865E4-B752-5BA5-C60C-9B6890275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1:notes">
            <a:extLst>
              <a:ext uri="{FF2B5EF4-FFF2-40B4-BE49-F238E27FC236}">
                <a16:creationId xmlns:a16="http://schemas.microsoft.com/office/drawing/2014/main" id="{12A07FD6-4A19-22CD-2652-2EE9962BEA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4" name="Google Shape;394;p11:notes">
            <a:extLst>
              <a:ext uri="{FF2B5EF4-FFF2-40B4-BE49-F238E27FC236}">
                <a16:creationId xmlns:a16="http://schemas.microsoft.com/office/drawing/2014/main" id="{D96FBD79-8513-F915-8431-1B427BB22C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7898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>
          <a:extLst>
            <a:ext uri="{FF2B5EF4-FFF2-40B4-BE49-F238E27FC236}">
              <a16:creationId xmlns:a16="http://schemas.microsoft.com/office/drawing/2014/main" id="{48F865E4-B752-5BA5-C60C-9B6890275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1:notes">
            <a:extLst>
              <a:ext uri="{FF2B5EF4-FFF2-40B4-BE49-F238E27FC236}">
                <a16:creationId xmlns:a16="http://schemas.microsoft.com/office/drawing/2014/main" id="{12A07FD6-4A19-22CD-2652-2EE9962BEA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4" name="Google Shape;394;p11:notes">
            <a:extLst>
              <a:ext uri="{FF2B5EF4-FFF2-40B4-BE49-F238E27FC236}">
                <a16:creationId xmlns:a16="http://schemas.microsoft.com/office/drawing/2014/main" id="{D96FBD79-8513-F915-8431-1B427BB22C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47803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>
          <a:extLst>
            <a:ext uri="{FF2B5EF4-FFF2-40B4-BE49-F238E27FC236}">
              <a16:creationId xmlns:a16="http://schemas.microsoft.com/office/drawing/2014/main" id="{48F865E4-B752-5BA5-C60C-9B6890275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1:notes">
            <a:extLst>
              <a:ext uri="{FF2B5EF4-FFF2-40B4-BE49-F238E27FC236}">
                <a16:creationId xmlns:a16="http://schemas.microsoft.com/office/drawing/2014/main" id="{12A07FD6-4A19-22CD-2652-2EE9962BEA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4" name="Google Shape;394;p11:notes">
            <a:extLst>
              <a:ext uri="{FF2B5EF4-FFF2-40B4-BE49-F238E27FC236}">
                <a16:creationId xmlns:a16="http://schemas.microsoft.com/office/drawing/2014/main" id="{D96FBD79-8513-F915-8431-1B427BB22C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9512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>
          <a:extLst>
            <a:ext uri="{FF2B5EF4-FFF2-40B4-BE49-F238E27FC236}">
              <a16:creationId xmlns:a16="http://schemas.microsoft.com/office/drawing/2014/main" id="{48F865E4-B752-5BA5-C60C-9B6890275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1:notes">
            <a:extLst>
              <a:ext uri="{FF2B5EF4-FFF2-40B4-BE49-F238E27FC236}">
                <a16:creationId xmlns:a16="http://schemas.microsoft.com/office/drawing/2014/main" id="{12A07FD6-4A19-22CD-2652-2EE9962BEA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4" name="Google Shape;394;p11:notes">
            <a:extLst>
              <a:ext uri="{FF2B5EF4-FFF2-40B4-BE49-F238E27FC236}">
                <a16:creationId xmlns:a16="http://schemas.microsoft.com/office/drawing/2014/main" id="{D96FBD79-8513-F915-8431-1B427BB22C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31714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>
          <a:extLst>
            <a:ext uri="{FF2B5EF4-FFF2-40B4-BE49-F238E27FC236}">
              <a16:creationId xmlns:a16="http://schemas.microsoft.com/office/drawing/2014/main" id="{E6934FBC-0A4B-F60E-A578-A5F4102EB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1:notes">
            <a:extLst>
              <a:ext uri="{FF2B5EF4-FFF2-40B4-BE49-F238E27FC236}">
                <a16:creationId xmlns:a16="http://schemas.microsoft.com/office/drawing/2014/main" id="{C88DF635-6017-33BC-3247-8C90736E42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4" name="Google Shape;394;p11:notes">
            <a:extLst>
              <a:ext uri="{FF2B5EF4-FFF2-40B4-BE49-F238E27FC236}">
                <a16:creationId xmlns:a16="http://schemas.microsoft.com/office/drawing/2014/main" id="{E1F941D5-1BEF-D9C0-1BEB-2A35938495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4018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245AA-15D7-7B99-6663-29B401AD06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2BEBE9-6188-EEBF-C9CD-C15886EDC6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9969FA-E108-0302-60E4-4150C2036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6AD1E-89D6-10C6-6624-0E952CFF0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35406-D79B-648F-216C-EB4E6F01A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6A93-DB02-4F49-9437-487144B0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617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741D9-0691-C4B8-C5E9-3B9E12761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AC2D9-E0D2-BB96-14EE-B1BD90E46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3F1B6-0F57-55FF-689F-C8F55514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DE225-A0C7-2CA7-7891-73F46447A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9B9B9-3D0E-56BA-B7ED-A3B7B1D0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6A93-DB02-4F49-9437-487144B0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19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BF341-9892-5FF4-8E1D-20A79EAAF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7F70E-2C04-1453-ABFA-8A9F21A679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8BE60-A9ED-31E3-C3B1-22F9A3452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B8753-CAA6-3F26-2C74-ABB79A144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DD89BE-D4D3-0954-606A-3F85FEF76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6A93-DB02-4F49-9437-487144B0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40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AD435-057D-833C-60C4-D8D3D1E60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2D5A1-585C-EC99-00CB-80641955E2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5ACDAF-AE7D-E15F-AB65-DFC53CCB2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9313C-4497-EF91-0F14-79B002475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F79064-5386-BC97-6A46-A00A408FF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EDB2A8-357F-9B14-08C8-5A3532855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6A93-DB02-4F49-9437-487144B0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2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3F3EC-CCBA-0C2E-D178-A6ABDC447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3CE284-C0B9-968D-2287-73C6E29FFA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4025F2-9081-A198-81D4-39F40838B8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3440DC-939D-EC2B-8F2A-107DAF9D25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C20AEF-CC76-9E68-F5D5-6FB7CBF51C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898E13-EE15-01DB-96E3-FAC935E1A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0EAA06-7066-AB67-6718-0AD6E04ED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0E9FEA-9166-5DB6-66A5-BC078F0DC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6A93-DB02-4F49-9437-487144B0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54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D3EB6-87A2-221D-85D9-909C7F11D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F83631-A57A-F45C-7C35-FAC2D51B8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665DCD-0649-7BB7-5547-0AAD978E8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52217E-495F-B7DB-3D4F-DCA7EA84D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6A93-DB02-4F49-9437-487144B0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915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4649AB-6629-8E21-6EF3-3BF71192F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14BB10-84D3-EB04-7D5D-395ACC09B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0426DF-0E20-7D22-A5CB-08C519C64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6A93-DB02-4F49-9437-487144B0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198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82A61-D57D-6DE3-3752-02CCA0577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B0ACE-055A-BB59-8A6F-7F9D75746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CDF7D-129A-C970-E727-D7BF3A60D7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FF86E3-99B7-F878-33FB-AFF780347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8237B3-1698-396D-58DA-73273E5F8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95ABCD-D3A9-4A46-2966-7C724E015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6A93-DB02-4F49-9437-487144B0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204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F23AA-02D1-0033-9E17-6333D5ECD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1AE323-3480-0559-6E20-FF7EE8BBFC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F2826-7516-5344-5F4A-368F0651A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C9B21-2711-FEFA-9B36-22F63734E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AD0F42-1701-4C0C-B78D-AE9309E84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B5983D-4C96-D9C4-BBA9-586B5D523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6A93-DB02-4F49-9437-487144B0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51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9C1C-EBD6-84C1-CFCF-9A88E3B14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B5A99A-83B6-276F-2647-09B2E4CF3B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C42B1-2C36-081A-9BE5-75F7E710E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C857C-E9C1-3E6D-BC68-FEABD7E1A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D29A0-9DE6-5E4F-137A-485047F0B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6A93-DB02-4F49-9437-487144B0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341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AAE7C9-EFAC-D672-E634-C8A9F1F950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5C211A-95F7-A13F-D4FF-ED36BFE58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D2F8AD-4C04-7DE8-0721-C6AA6B16C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EB592-FDAA-DE80-BC2D-CD642F1DE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FCA1E-C33C-C592-E5E7-5A837A0F1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6A93-DB02-4F49-9437-487144B0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7429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0" y="12700"/>
            <a:ext cx="12192000" cy="863600"/>
          </a:xfrm>
          <a:prstGeom prst="rect">
            <a:avLst/>
          </a:prstGeom>
          <a:noFill/>
        </p:spPr>
        <p:txBody>
          <a:bodyPr vert="horz" lIns="82296" tIns="41148" rIns="82296" bIns="41148" rtlCol="0" anchor="ctr">
            <a:normAutofit/>
          </a:bodyPr>
          <a:lstStyle>
            <a:lvl1pPr>
              <a:defRPr sz="2100" b="1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marL="0" marR="0" lvl="0" indent="0" algn="ctr" fontAlgn="auto">
              <a:spcAft>
                <a:spcPts val="0"/>
              </a:spcAft>
              <a:buClrTx/>
              <a:buSzTx/>
              <a:buFontTx/>
              <a:tabLst/>
            </a:pPr>
            <a:endParaRPr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1E5E947-37C4-0665-AB71-CA7A73B77B0C}"/>
              </a:ext>
            </a:extLst>
          </p:cNvPr>
          <p:cNvCxnSpPr>
            <a:cxnSpLocks/>
          </p:cNvCxnSpPr>
          <p:nvPr userDrawn="1"/>
        </p:nvCxnSpPr>
        <p:spPr>
          <a:xfrm>
            <a:off x="0" y="879788"/>
            <a:ext cx="121920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407C640E-178B-F908-65EC-124DA2FF05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6522652"/>
            <a:ext cx="356135" cy="341697"/>
          </a:xfrm>
          <a:solidFill>
            <a:srgbClr val="FAFEC6"/>
          </a:solidFill>
        </p:spPr>
        <p:txBody>
          <a:bodyPr/>
          <a:lstStyle>
            <a:lvl1pPr algn="ctr">
              <a:defRPr sz="900" b="1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fld id="{FAABEC6F-73DB-4BF0-95FB-3C39B660BFAF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82913826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995363" y="1330126"/>
            <a:ext cx="10198237" cy="45467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CFC99C-7410-4D22-BA8D-48877FCFB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664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FC3F1B-3666-A50E-885F-6B41B33A6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20861B-692D-27DC-2F4D-F0E8FC5A0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05B158-50D3-6D0C-27AE-1239C1C4EA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Noto Sans" panose="020B050204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48B36-7D34-C0A9-9692-CD3E1F89CE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Noto Sans" panose="020B050204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9E020-FAEF-2957-7430-EA4CA53353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Noto Sans" panose="020B0502040504020204" pitchFamily="34" charset="0"/>
              </a:defRPr>
            </a:lvl1pPr>
          </a:lstStyle>
          <a:p>
            <a:fld id="{D6E06A93-DB02-4F49-9437-487144B008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229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Noto Sans" panose="020B05020405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Noto Sans" panose="020B05020405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Noto Sans" panose="020B05020405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Noto Sans" panose="020B05020405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Noto Sans" panose="020B05020405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6F001408-2F9C-5803-35F3-79FDCEA394C6}"/>
              </a:ext>
            </a:extLst>
          </p:cNvPr>
          <p:cNvGrpSpPr/>
          <p:nvPr/>
        </p:nvGrpSpPr>
        <p:grpSpPr>
          <a:xfrm flipH="1" flipV="1">
            <a:off x="4270307" y="0"/>
            <a:ext cx="5296766" cy="3267919"/>
            <a:chOff x="6483824" y="3316151"/>
            <a:chExt cx="5731632" cy="3536216"/>
          </a:xfrm>
        </p:grpSpPr>
        <p:pic>
          <p:nvPicPr>
            <p:cNvPr id="31" name="Picture 8" descr="Grey Pattern Images - Free Download on Freepik">
              <a:extLst>
                <a:ext uri="{FF2B5EF4-FFF2-40B4-BE49-F238E27FC236}">
                  <a16:creationId xmlns:a16="http://schemas.microsoft.com/office/drawing/2014/main" id="{B94BCAD7-F39A-1317-8DAE-92B12319179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alphaModFix amt="23000"/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304"/>
            <a:stretch/>
          </p:blipFill>
          <p:spPr bwMode="auto">
            <a:xfrm>
              <a:off x="6483824" y="3316151"/>
              <a:ext cx="5731632" cy="3536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4A03027-B2AC-AEB4-3D3E-573CA7564CE9}"/>
                </a:ext>
              </a:extLst>
            </p:cNvPr>
            <p:cNvSpPr/>
            <p:nvPr/>
          </p:nvSpPr>
          <p:spPr>
            <a:xfrm>
              <a:off x="6483824" y="3316151"/>
              <a:ext cx="1572768" cy="20481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7" name="Picture 6" descr="Guntur TDP Party Leader | About N. Chandrababu Naidu's Contribution">
            <a:extLst>
              <a:ext uri="{FF2B5EF4-FFF2-40B4-BE49-F238E27FC236}">
                <a16:creationId xmlns:a16="http://schemas.microsoft.com/office/drawing/2014/main" id="{40176BE4-7CAF-539F-804E-3E3FD4CDE5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6" t="20" r="23794" b="-1"/>
          <a:stretch>
            <a:fillRect/>
          </a:stretch>
        </p:blipFill>
        <p:spPr bwMode="auto">
          <a:xfrm>
            <a:off x="5390" y="1304"/>
            <a:ext cx="5129085" cy="6856696"/>
          </a:xfrm>
          <a:custGeom>
            <a:avLst/>
            <a:gdLst>
              <a:gd name="connsiteX0" fmla="*/ 0 w 5129085"/>
              <a:gd name="connsiteY0" fmla="*/ 0 h 6856696"/>
              <a:gd name="connsiteX1" fmla="*/ 3143052 w 5129085"/>
              <a:gd name="connsiteY1" fmla="*/ 0 h 6856696"/>
              <a:gd name="connsiteX2" fmla="*/ 5129085 w 5129085"/>
              <a:gd name="connsiteY2" fmla="*/ 3429000 h 6856696"/>
              <a:gd name="connsiteX3" fmla="*/ 3143807 w 5129085"/>
              <a:gd name="connsiteY3" fmla="*/ 6856696 h 6856696"/>
              <a:gd name="connsiteX4" fmla="*/ 0 w 5129085"/>
              <a:gd name="connsiteY4" fmla="*/ 6856696 h 685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9085" h="6856696">
                <a:moveTo>
                  <a:pt x="0" y="0"/>
                </a:moveTo>
                <a:lnTo>
                  <a:pt x="3143052" y="0"/>
                </a:lnTo>
                <a:lnTo>
                  <a:pt x="5129085" y="3429000"/>
                </a:lnTo>
                <a:lnTo>
                  <a:pt x="3143807" y="6856696"/>
                </a:lnTo>
                <a:lnTo>
                  <a:pt x="0" y="685669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77D66AFF-E533-71BD-57DB-CDDA121E9A26}"/>
              </a:ext>
            </a:extLst>
          </p:cNvPr>
          <p:cNvGrpSpPr/>
          <p:nvPr/>
        </p:nvGrpSpPr>
        <p:grpSpPr>
          <a:xfrm>
            <a:off x="6918690" y="3584447"/>
            <a:ext cx="5296766" cy="3267919"/>
            <a:chOff x="6483824" y="3316151"/>
            <a:chExt cx="5731632" cy="3536216"/>
          </a:xfrm>
        </p:grpSpPr>
        <p:pic>
          <p:nvPicPr>
            <p:cNvPr id="1032" name="Picture 8" descr="Grey Pattern Images - Free Download on Freepik">
              <a:extLst>
                <a:ext uri="{FF2B5EF4-FFF2-40B4-BE49-F238E27FC236}">
                  <a16:creationId xmlns:a16="http://schemas.microsoft.com/office/drawing/2014/main" id="{CA98D00E-1171-DFF7-C351-006848BD92B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alphaModFix amt="23000"/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304"/>
            <a:stretch/>
          </p:blipFill>
          <p:spPr bwMode="auto">
            <a:xfrm>
              <a:off x="6483824" y="3316151"/>
              <a:ext cx="5731632" cy="3536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A7466A5-C865-F6AB-934B-08B9A4974FEE}"/>
                </a:ext>
              </a:extLst>
            </p:cNvPr>
            <p:cNvSpPr/>
            <p:nvPr/>
          </p:nvSpPr>
          <p:spPr>
            <a:xfrm>
              <a:off x="6483824" y="3316151"/>
              <a:ext cx="1572768" cy="20481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6" name="Triangle 15">
            <a:extLst>
              <a:ext uri="{FF2B5EF4-FFF2-40B4-BE49-F238E27FC236}">
                <a16:creationId xmlns:a16="http://schemas.microsoft.com/office/drawing/2014/main" id="{376901E8-227E-5EFD-4627-603904258ECA}"/>
              </a:ext>
            </a:extLst>
          </p:cNvPr>
          <p:cNvSpPr/>
          <p:nvPr/>
        </p:nvSpPr>
        <p:spPr>
          <a:xfrm>
            <a:off x="5592137" y="4446832"/>
            <a:ext cx="377820" cy="325707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 charset="0"/>
              <a:ea typeface="+mn-ea"/>
              <a:cs typeface="+mn-cs"/>
            </a:endParaRPr>
          </a:p>
        </p:txBody>
      </p:sp>
      <p:sp>
        <p:nvSpPr>
          <p:cNvPr id="17" name="Triangle 16">
            <a:extLst>
              <a:ext uri="{FF2B5EF4-FFF2-40B4-BE49-F238E27FC236}">
                <a16:creationId xmlns:a16="http://schemas.microsoft.com/office/drawing/2014/main" id="{73E62155-8103-DE60-87EA-8C067C297B08}"/>
              </a:ext>
            </a:extLst>
          </p:cNvPr>
          <p:cNvSpPr/>
          <p:nvPr/>
        </p:nvSpPr>
        <p:spPr>
          <a:xfrm>
            <a:off x="3387880" y="5414197"/>
            <a:ext cx="1868849" cy="1438983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 charset="0"/>
              <a:ea typeface="+mn-ea"/>
              <a:cs typeface="+mn-cs"/>
            </a:endParaRPr>
          </a:p>
        </p:txBody>
      </p:sp>
      <p:sp>
        <p:nvSpPr>
          <p:cNvPr id="18" name="Triangle 17">
            <a:extLst>
              <a:ext uri="{FF2B5EF4-FFF2-40B4-BE49-F238E27FC236}">
                <a16:creationId xmlns:a16="http://schemas.microsoft.com/office/drawing/2014/main" id="{37F981A3-97FB-1EF5-B218-4B7AEFBDD659}"/>
              </a:ext>
            </a:extLst>
          </p:cNvPr>
          <p:cNvSpPr/>
          <p:nvPr/>
        </p:nvSpPr>
        <p:spPr>
          <a:xfrm rot="10800000">
            <a:off x="3363153" y="4820"/>
            <a:ext cx="1868849" cy="1438983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 charset="0"/>
              <a:ea typeface="+mn-ea"/>
              <a:cs typeface="+mn-cs"/>
            </a:endParaRPr>
          </a:p>
        </p:txBody>
      </p:sp>
      <p:sp>
        <p:nvSpPr>
          <p:cNvPr id="19" name="Triangle 18">
            <a:extLst>
              <a:ext uri="{FF2B5EF4-FFF2-40B4-BE49-F238E27FC236}">
                <a16:creationId xmlns:a16="http://schemas.microsoft.com/office/drawing/2014/main" id="{23104AF9-A8FF-A4CA-5318-450C9D876A9A}"/>
              </a:ext>
            </a:extLst>
          </p:cNvPr>
          <p:cNvSpPr/>
          <p:nvPr/>
        </p:nvSpPr>
        <p:spPr>
          <a:xfrm rot="10800000">
            <a:off x="3982322" y="4820"/>
            <a:ext cx="1249680" cy="962233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 charset="0"/>
              <a:ea typeface="+mn-ea"/>
              <a:cs typeface="+mn-cs"/>
            </a:endParaRPr>
          </a:p>
        </p:txBody>
      </p:sp>
      <p:sp>
        <p:nvSpPr>
          <p:cNvPr id="20" name="Triangle 19">
            <a:extLst>
              <a:ext uri="{FF2B5EF4-FFF2-40B4-BE49-F238E27FC236}">
                <a16:creationId xmlns:a16="http://schemas.microsoft.com/office/drawing/2014/main" id="{09782801-2AFB-8F0C-2E5B-3A99B3BCDE47}"/>
              </a:ext>
            </a:extLst>
          </p:cNvPr>
          <p:cNvSpPr/>
          <p:nvPr/>
        </p:nvSpPr>
        <p:spPr>
          <a:xfrm rot="10800000">
            <a:off x="5118318" y="2724410"/>
            <a:ext cx="305923" cy="263878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 charset="0"/>
              <a:ea typeface="+mn-ea"/>
              <a:cs typeface="+mn-cs"/>
            </a:endParaRP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A00922B9-BBB5-D701-EEA1-4B1BD54136BB}"/>
              </a:ext>
            </a:extLst>
          </p:cNvPr>
          <p:cNvSpPr/>
          <p:nvPr/>
        </p:nvSpPr>
        <p:spPr>
          <a:xfrm>
            <a:off x="2923102" y="4820"/>
            <a:ext cx="3276530" cy="4774444"/>
          </a:xfrm>
          <a:custGeom>
            <a:avLst/>
            <a:gdLst>
              <a:gd name="connsiteX0" fmla="*/ 0 w 3255264"/>
              <a:gd name="connsiteY0" fmla="*/ 0 h 4791456"/>
              <a:gd name="connsiteX1" fmla="*/ 426720 w 3255264"/>
              <a:gd name="connsiteY1" fmla="*/ 0 h 4791456"/>
              <a:gd name="connsiteX2" fmla="*/ 3255264 w 3255264"/>
              <a:gd name="connsiteY2" fmla="*/ 4437888 h 4791456"/>
              <a:gd name="connsiteX3" fmla="*/ 3011424 w 3255264"/>
              <a:gd name="connsiteY3" fmla="*/ 4791456 h 4791456"/>
              <a:gd name="connsiteX4" fmla="*/ 0 w 3255264"/>
              <a:gd name="connsiteY4" fmla="*/ 0 h 4791456"/>
              <a:gd name="connsiteX0" fmla="*/ 0 w 3276530"/>
              <a:gd name="connsiteY0" fmla="*/ 17012 h 4791456"/>
              <a:gd name="connsiteX1" fmla="*/ 447986 w 3276530"/>
              <a:gd name="connsiteY1" fmla="*/ 0 h 4791456"/>
              <a:gd name="connsiteX2" fmla="*/ 3276530 w 3276530"/>
              <a:gd name="connsiteY2" fmla="*/ 4437888 h 4791456"/>
              <a:gd name="connsiteX3" fmla="*/ 3032690 w 3276530"/>
              <a:gd name="connsiteY3" fmla="*/ 4791456 h 4791456"/>
              <a:gd name="connsiteX4" fmla="*/ 0 w 3276530"/>
              <a:gd name="connsiteY4" fmla="*/ 17012 h 4791456"/>
              <a:gd name="connsiteX0" fmla="*/ 0 w 3276530"/>
              <a:gd name="connsiteY0" fmla="*/ 0 h 4774444"/>
              <a:gd name="connsiteX1" fmla="*/ 452239 w 3276530"/>
              <a:gd name="connsiteY1" fmla="*/ 0 h 4774444"/>
              <a:gd name="connsiteX2" fmla="*/ 3276530 w 3276530"/>
              <a:gd name="connsiteY2" fmla="*/ 4420876 h 4774444"/>
              <a:gd name="connsiteX3" fmla="*/ 3032690 w 3276530"/>
              <a:gd name="connsiteY3" fmla="*/ 4774444 h 4774444"/>
              <a:gd name="connsiteX4" fmla="*/ 0 w 3276530"/>
              <a:gd name="connsiteY4" fmla="*/ 0 h 4774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6530" h="4774444">
                <a:moveTo>
                  <a:pt x="0" y="0"/>
                </a:moveTo>
                <a:lnTo>
                  <a:pt x="452239" y="0"/>
                </a:lnTo>
                <a:lnTo>
                  <a:pt x="3276530" y="4420876"/>
                </a:lnTo>
                <a:lnTo>
                  <a:pt x="3032690" y="4774444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 charset="0"/>
              <a:ea typeface="+mn-ea"/>
              <a:cs typeface="+mn-cs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63BC9634-AB60-0308-1F99-4793209C03AE}"/>
              </a:ext>
            </a:extLst>
          </p:cNvPr>
          <p:cNvSpPr/>
          <p:nvPr/>
        </p:nvSpPr>
        <p:spPr>
          <a:xfrm>
            <a:off x="2951261" y="2730043"/>
            <a:ext cx="3204771" cy="4122324"/>
          </a:xfrm>
          <a:custGeom>
            <a:avLst/>
            <a:gdLst>
              <a:gd name="connsiteX0" fmla="*/ 0 w 3244241"/>
              <a:gd name="connsiteY0" fmla="*/ 4096011 h 4108537"/>
              <a:gd name="connsiteX1" fmla="*/ 1402915 w 3244241"/>
              <a:gd name="connsiteY1" fmla="*/ 4108537 h 4108537"/>
              <a:gd name="connsiteX2" fmla="*/ 3244241 w 3244241"/>
              <a:gd name="connsiteY2" fmla="*/ 1127342 h 4108537"/>
              <a:gd name="connsiteX3" fmla="*/ 2467627 w 3244241"/>
              <a:gd name="connsiteY3" fmla="*/ 0 h 4108537"/>
              <a:gd name="connsiteX4" fmla="*/ 0 w 3244241"/>
              <a:gd name="connsiteY4" fmla="*/ 4096011 h 4108537"/>
              <a:gd name="connsiteX0" fmla="*/ 0 w 3244241"/>
              <a:gd name="connsiteY0" fmla="*/ 3813139 h 3825665"/>
              <a:gd name="connsiteX1" fmla="*/ 1402915 w 3244241"/>
              <a:gd name="connsiteY1" fmla="*/ 3825665 h 3825665"/>
              <a:gd name="connsiteX2" fmla="*/ 3244241 w 3244241"/>
              <a:gd name="connsiteY2" fmla="*/ 844470 h 3825665"/>
              <a:gd name="connsiteX3" fmla="*/ 2592617 w 3244241"/>
              <a:gd name="connsiteY3" fmla="*/ 0 h 3825665"/>
              <a:gd name="connsiteX4" fmla="*/ 0 w 3244241"/>
              <a:gd name="connsiteY4" fmla="*/ 3813139 h 3825665"/>
              <a:gd name="connsiteX0" fmla="*/ 0 w 3244241"/>
              <a:gd name="connsiteY0" fmla="*/ 4109168 h 4121694"/>
              <a:gd name="connsiteX1" fmla="*/ 1402915 w 3244241"/>
              <a:gd name="connsiteY1" fmla="*/ 4121694 h 4121694"/>
              <a:gd name="connsiteX2" fmla="*/ 3244241 w 3244241"/>
              <a:gd name="connsiteY2" fmla="*/ 1140499 h 4121694"/>
              <a:gd name="connsiteX3" fmla="*/ 2487362 w 3244241"/>
              <a:gd name="connsiteY3" fmla="*/ 0 h 4121694"/>
              <a:gd name="connsiteX4" fmla="*/ 0 w 3244241"/>
              <a:gd name="connsiteY4" fmla="*/ 4109168 h 4121694"/>
              <a:gd name="connsiteX0" fmla="*/ 0 w 2856114"/>
              <a:gd name="connsiteY0" fmla="*/ 4109168 h 4121694"/>
              <a:gd name="connsiteX1" fmla="*/ 1402915 w 2856114"/>
              <a:gd name="connsiteY1" fmla="*/ 4121694 h 4121694"/>
              <a:gd name="connsiteX2" fmla="*/ 2856114 w 2856114"/>
              <a:gd name="connsiteY2" fmla="*/ 1443106 h 4121694"/>
              <a:gd name="connsiteX3" fmla="*/ 2487362 w 2856114"/>
              <a:gd name="connsiteY3" fmla="*/ 0 h 4121694"/>
              <a:gd name="connsiteX4" fmla="*/ 0 w 2856114"/>
              <a:gd name="connsiteY4" fmla="*/ 4109168 h 4121694"/>
              <a:gd name="connsiteX0" fmla="*/ 0 w 3217927"/>
              <a:gd name="connsiteY0" fmla="*/ 4109168 h 4121694"/>
              <a:gd name="connsiteX1" fmla="*/ 1402915 w 3217927"/>
              <a:gd name="connsiteY1" fmla="*/ 4121694 h 4121694"/>
              <a:gd name="connsiteX2" fmla="*/ 3217927 w 3217927"/>
              <a:gd name="connsiteY2" fmla="*/ 1166813 h 4121694"/>
              <a:gd name="connsiteX3" fmla="*/ 2487362 w 3217927"/>
              <a:gd name="connsiteY3" fmla="*/ 0 h 4121694"/>
              <a:gd name="connsiteX4" fmla="*/ 0 w 3217927"/>
              <a:gd name="connsiteY4" fmla="*/ 4109168 h 4121694"/>
              <a:gd name="connsiteX0" fmla="*/ 0 w 2915320"/>
              <a:gd name="connsiteY0" fmla="*/ 3596051 h 4121694"/>
              <a:gd name="connsiteX1" fmla="*/ 1100308 w 2915320"/>
              <a:gd name="connsiteY1" fmla="*/ 4121694 h 4121694"/>
              <a:gd name="connsiteX2" fmla="*/ 2915320 w 2915320"/>
              <a:gd name="connsiteY2" fmla="*/ 1166813 h 4121694"/>
              <a:gd name="connsiteX3" fmla="*/ 2184755 w 2915320"/>
              <a:gd name="connsiteY3" fmla="*/ 0 h 4121694"/>
              <a:gd name="connsiteX4" fmla="*/ 0 w 2915320"/>
              <a:gd name="connsiteY4" fmla="*/ 3596051 h 4121694"/>
              <a:gd name="connsiteX0" fmla="*/ 0 w 3204771"/>
              <a:gd name="connsiteY0" fmla="*/ 4122324 h 4122324"/>
              <a:gd name="connsiteX1" fmla="*/ 1389759 w 3204771"/>
              <a:gd name="connsiteY1" fmla="*/ 4121694 h 4122324"/>
              <a:gd name="connsiteX2" fmla="*/ 3204771 w 3204771"/>
              <a:gd name="connsiteY2" fmla="*/ 1166813 h 4122324"/>
              <a:gd name="connsiteX3" fmla="*/ 2474206 w 3204771"/>
              <a:gd name="connsiteY3" fmla="*/ 0 h 4122324"/>
              <a:gd name="connsiteX4" fmla="*/ 0 w 3204771"/>
              <a:gd name="connsiteY4" fmla="*/ 4122324 h 4122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4771" h="4122324">
                <a:moveTo>
                  <a:pt x="0" y="4122324"/>
                </a:moveTo>
                <a:lnTo>
                  <a:pt x="1389759" y="4121694"/>
                </a:lnTo>
                <a:lnTo>
                  <a:pt x="3204771" y="1166813"/>
                </a:lnTo>
                <a:lnTo>
                  <a:pt x="2474206" y="0"/>
                </a:lnTo>
                <a:lnTo>
                  <a:pt x="0" y="412232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 charset="0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778CA47-41D1-7B50-5357-2F0A3C7ADDC1}"/>
              </a:ext>
            </a:extLst>
          </p:cNvPr>
          <p:cNvSpPr txBox="1"/>
          <p:nvPr/>
        </p:nvSpPr>
        <p:spPr>
          <a:xfrm>
            <a:off x="6302575" y="2679330"/>
            <a:ext cx="5463132" cy="588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4294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Training to </a:t>
            </a:r>
            <a:r>
              <a:rPr lang="en-US" sz="2800" b="1" dirty="0">
                <a:solidFill>
                  <a:srgbClr val="294294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Surveyors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294294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88E79B5-8127-0F0D-5663-96BAA0828457}"/>
              </a:ext>
            </a:extLst>
          </p:cNvPr>
          <p:cNvGrpSpPr/>
          <p:nvPr/>
        </p:nvGrpSpPr>
        <p:grpSpPr>
          <a:xfrm>
            <a:off x="6281938" y="2454242"/>
            <a:ext cx="5483769" cy="127908"/>
            <a:chOff x="6355090" y="2545682"/>
            <a:chExt cx="5483769" cy="12790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5274435-7A79-2791-D146-A39490318074}"/>
                </a:ext>
              </a:extLst>
            </p:cNvPr>
            <p:cNvCxnSpPr>
              <a:cxnSpLocks/>
            </p:cNvCxnSpPr>
            <p:nvPr/>
          </p:nvCxnSpPr>
          <p:spPr>
            <a:xfrm>
              <a:off x="6375727" y="2669498"/>
              <a:ext cx="5463132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4EBB820-5BCE-0832-2564-43EF102642E2}"/>
                </a:ext>
              </a:extLst>
            </p:cNvPr>
            <p:cNvSpPr/>
            <p:nvPr/>
          </p:nvSpPr>
          <p:spPr>
            <a:xfrm>
              <a:off x="6355090" y="2545682"/>
              <a:ext cx="1676460" cy="1279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C261DD0-017A-2155-73E1-881D4DA1CC50}"/>
              </a:ext>
            </a:extLst>
          </p:cNvPr>
          <p:cNvSpPr txBox="1"/>
          <p:nvPr/>
        </p:nvSpPr>
        <p:spPr>
          <a:xfrm>
            <a:off x="6302575" y="3310351"/>
            <a:ext cx="5463132" cy="925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CE9D0B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Unified Family Survey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>
                <a:solidFill>
                  <a:srgbClr val="28292A">
                    <a:lumMod val="75000"/>
                    <a:lumOff val="25000"/>
                  </a:srgb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16/17th December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28292A">
                  <a:lumMod val="75000"/>
                  <a:lumOff val="25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017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>
          <a:extLst>
            <a:ext uri="{FF2B5EF4-FFF2-40B4-BE49-F238E27FC236}">
              <a16:creationId xmlns:a16="http://schemas.microsoft.com/office/drawing/2014/main" id="{3CDEB7DC-020F-793D-ACB9-B2D6ACC80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4C2A4-10DF-C619-2E42-B47BBB7487FD}"/>
              </a:ext>
            </a:extLst>
          </p:cNvPr>
          <p:cNvSpPr txBox="1">
            <a:spLocks/>
          </p:cNvSpPr>
          <p:nvPr/>
        </p:nvSpPr>
        <p:spPr>
          <a:xfrm>
            <a:off x="0" y="12700"/>
            <a:ext cx="12192000" cy="867649"/>
          </a:xfrm>
          <a:prstGeom prst="rect">
            <a:avLst/>
          </a:prstGeom>
          <a:noFill/>
        </p:spPr>
        <p:txBody>
          <a:bodyPr vert="horz" lIns="82296" tIns="41148" rIns="82296" bIns="41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Objectives of Unified Family Survey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4D919A-4713-8AA6-D154-F7657F1E3F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BEC6F-73DB-4BF0-95FB-3C39B660BFAF}" type="slidenum">
              <a:rPr kumimoji="0" lang="en-IN" sz="900" b="1" i="0" u="none" strike="noStrike" kern="1200" cap="none" spc="0" normalizeH="0" baseline="0" noProof="0" smtClean="0">
                <a:ln>
                  <a:noFill/>
                </a:ln>
                <a:solidFill>
                  <a:srgbClr val="28292A"/>
                </a:solidFill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IN" sz="900" b="1" i="0" u="none" strike="noStrike" kern="1200" cap="none" spc="0" normalizeH="0" baseline="0" noProof="0" dirty="0">
              <a:ln>
                <a:noFill/>
              </a:ln>
              <a:solidFill>
                <a:srgbClr val="28292A"/>
              </a:solidFill>
              <a:effectLst/>
              <a:uLnTx/>
              <a:uFillTx/>
            </a:endParaRPr>
          </a:p>
        </p:txBody>
      </p:sp>
      <p:cxnSp>
        <p:nvCxnSpPr>
          <p:cNvPr id="4" name="Google Shape;301;p172">
            <a:extLst>
              <a:ext uri="{FF2B5EF4-FFF2-40B4-BE49-F238E27FC236}">
                <a16:creationId xmlns:a16="http://schemas.microsoft.com/office/drawing/2014/main" id="{53903922-82DB-B3C4-569E-87BC1A6D34F5}"/>
              </a:ext>
            </a:extLst>
          </p:cNvPr>
          <p:cNvCxnSpPr>
            <a:cxnSpLocks/>
          </p:cNvCxnSpPr>
          <p:nvPr/>
        </p:nvCxnSpPr>
        <p:spPr>
          <a:xfrm>
            <a:off x="301113" y="2820966"/>
            <a:ext cx="9180000" cy="0"/>
          </a:xfrm>
          <a:prstGeom prst="straightConnector1">
            <a:avLst/>
          </a:prstGeom>
          <a:solidFill>
            <a:srgbClr val="FFFFFF"/>
          </a:solidFill>
          <a:ln w="9525" cap="flat" cmpd="sng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none" w="sm" len="sm"/>
            <a:tailEnd type="none" w="sm" len="sm"/>
          </a:ln>
        </p:spPr>
      </p:cxnSp>
      <p:pic>
        <p:nvPicPr>
          <p:cNvPr id="5" name="Graphic 4" descr="Bullseye with solid fill">
            <a:extLst>
              <a:ext uri="{FF2B5EF4-FFF2-40B4-BE49-F238E27FC236}">
                <a16:creationId xmlns:a16="http://schemas.microsoft.com/office/drawing/2014/main" id="{B0EDA25E-9B6A-0137-7BF2-5F0FF4C9E6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56940" y="3774595"/>
            <a:ext cx="2426440" cy="2426440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0BCC4B42-4394-1196-0984-206E1E217632}"/>
              </a:ext>
            </a:extLst>
          </p:cNvPr>
          <p:cNvGrpSpPr/>
          <p:nvPr/>
        </p:nvGrpSpPr>
        <p:grpSpPr>
          <a:xfrm>
            <a:off x="276995" y="4969035"/>
            <a:ext cx="9228235" cy="1240680"/>
            <a:chOff x="301112" y="1340903"/>
            <a:chExt cx="9228235" cy="1240680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5597DF46-F5F6-7BF8-0A9C-A9EA76BB9C44}"/>
                </a:ext>
              </a:extLst>
            </p:cNvPr>
            <p:cNvSpPr/>
            <p:nvPr/>
          </p:nvSpPr>
          <p:spPr>
            <a:xfrm>
              <a:off x="301112" y="1340903"/>
              <a:ext cx="9228235" cy="1240680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accent2"/>
              </a:solidFill>
            </a:ln>
            <a:effectLst>
              <a:outerShdw blurRad="50800" dist="38100" dir="2700000" sx="99826" sy="99826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60000" rtlCol="0" anchor="ctr"/>
            <a:lstStyle/>
            <a:p>
              <a:pPr lvl="0">
                <a:lnSpc>
                  <a:spcPct val="150000"/>
                </a:lnSpc>
                <a:defRPr/>
              </a:pPr>
              <a:r>
                <a:rPr lang="en-US" sz="1600" b="1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Improving saturation and quality of data in the RTGS data lake 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B48FF4A-9C5C-0FE3-13EB-CB6C5D2DA3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7810" y="1547243"/>
              <a:ext cx="828000" cy="82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 descr="A blue line drawing of a server&#10;&#10;Description automatically generated">
              <a:extLst>
                <a:ext uri="{FF2B5EF4-FFF2-40B4-BE49-F238E27FC236}">
                  <a16:creationId xmlns:a16="http://schemas.microsoft.com/office/drawing/2014/main" id="{D2C665DF-F1D1-E9B7-8E25-935721ADB5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7402" y="1691243"/>
              <a:ext cx="540000" cy="540000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E3C4093-9742-A15C-A3FB-57A736B75B9D}"/>
              </a:ext>
            </a:extLst>
          </p:cNvPr>
          <p:cNvGrpSpPr/>
          <p:nvPr/>
        </p:nvGrpSpPr>
        <p:grpSpPr>
          <a:xfrm>
            <a:off x="356135" y="1277823"/>
            <a:ext cx="9228235" cy="1240680"/>
            <a:chOff x="340558" y="4960355"/>
            <a:chExt cx="9228235" cy="1240680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A353C774-BFAF-1ABB-5278-8DEBAFCF9E45}"/>
                </a:ext>
              </a:extLst>
            </p:cNvPr>
            <p:cNvSpPr/>
            <p:nvPr/>
          </p:nvSpPr>
          <p:spPr>
            <a:xfrm>
              <a:off x="340558" y="4960355"/>
              <a:ext cx="9228235" cy="1240680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accent2"/>
              </a:solidFill>
            </a:ln>
            <a:effectLst>
              <a:outerShdw blurRad="50800" dist="38100" dir="2700000" sx="99826" sy="99826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60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IN" sz="1600" b="1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Collection of data required by departments for policymaking 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1F667211-290B-9807-0A53-F32F84B0E3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3402" y="5166695"/>
              <a:ext cx="828000" cy="82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Picture 58" descr="A blue and white logo&#10;&#10;Description automatically generated">
              <a:extLst>
                <a:ext uri="{FF2B5EF4-FFF2-40B4-BE49-F238E27FC236}">
                  <a16:creationId xmlns:a16="http://schemas.microsoft.com/office/drawing/2014/main" id="{7D618D06-402F-CC65-A78B-7C4123D49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7402" y="5310695"/>
              <a:ext cx="540000" cy="5400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99E8912-9AEE-58EF-1509-B554D59DC5A2}"/>
              </a:ext>
            </a:extLst>
          </p:cNvPr>
          <p:cNvGrpSpPr/>
          <p:nvPr/>
        </p:nvGrpSpPr>
        <p:grpSpPr>
          <a:xfrm>
            <a:off x="301112" y="3123429"/>
            <a:ext cx="9228235" cy="1240680"/>
            <a:chOff x="301112" y="3161646"/>
            <a:chExt cx="9228235" cy="1240680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DF0FD64C-DA8C-6FF1-9711-30A1876DFD0B}"/>
                </a:ext>
              </a:extLst>
            </p:cNvPr>
            <p:cNvSpPr/>
            <p:nvPr/>
          </p:nvSpPr>
          <p:spPr>
            <a:xfrm>
              <a:off x="301112" y="3161646"/>
              <a:ext cx="9228235" cy="1240680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accent2"/>
              </a:solidFill>
            </a:ln>
            <a:effectLst>
              <a:outerShdw blurRad="50800" dist="38100" dir="2700000" sx="99826" sy="99826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60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Enabling proactive delivery of benefits &amp; services </a:t>
              </a:r>
              <a:r>
                <a:rPr kumimoji="0" lang="en-US" sz="160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(Cat</a:t>
              </a:r>
              <a:r>
                <a:rPr lang="en-US" sz="1600" i="1" dirty="0" err="1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egory</a:t>
              </a:r>
              <a:r>
                <a:rPr kumimoji="0" lang="en-US" sz="160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B to Category A) 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6204F98-793A-A3AE-CA7A-6402FE0702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7810" y="3367986"/>
              <a:ext cx="828000" cy="82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0" name="Picture 59" descr="A hand with a gear and arrows above it&#10;&#10;Description automatically generated">
              <a:extLst>
                <a:ext uri="{FF2B5EF4-FFF2-40B4-BE49-F238E27FC236}">
                  <a16:creationId xmlns:a16="http://schemas.microsoft.com/office/drawing/2014/main" id="{0D0FBC6C-9CB2-7DFA-D0E0-EEAEADFA6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17956" y="3511986"/>
              <a:ext cx="540000" cy="540000"/>
            </a:xfrm>
            <a:prstGeom prst="rect">
              <a:avLst/>
            </a:prstGeom>
          </p:spPr>
        </p:pic>
      </p:grpSp>
      <p:cxnSp>
        <p:nvCxnSpPr>
          <p:cNvPr id="61" name="Google Shape;301;p172">
            <a:extLst>
              <a:ext uri="{FF2B5EF4-FFF2-40B4-BE49-F238E27FC236}">
                <a16:creationId xmlns:a16="http://schemas.microsoft.com/office/drawing/2014/main" id="{EA8DB4B2-2D39-714D-21F1-94F1C23EF312}"/>
              </a:ext>
            </a:extLst>
          </p:cNvPr>
          <p:cNvCxnSpPr>
            <a:cxnSpLocks/>
          </p:cNvCxnSpPr>
          <p:nvPr/>
        </p:nvCxnSpPr>
        <p:spPr>
          <a:xfrm>
            <a:off x="301113" y="4666572"/>
            <a:ext cx="9180000" cy="0"/>
          </a:xfrm>
          <a:prstGeom prst="straightConnector1">
            <a:avLst/>
          </a:prstGeom>
          <a:solidFill>
            <a:srgbClr val="FFFFFF"/>
          </a:solidFill>
          <a:ln w="9525" cap="flat" cmpd="sng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63674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>
          <a:extLst>
            <a:ext uri="{FF2B5EF4-FFF2-40B4-BE49-F238E27FC236}">
              <a16:creationId xmlns:a16="http://schemas.microsoft.com/office/drawing/2014/main" id="{C96CADA9-CB03-D571-6829-1530EA24E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AA945-C2D0-D468-8290-92775C7AED7F}"/>
              </a:ext>
            </a:extLst>
          </p:cNvPr>
          <p:cNvSpPr txBox="1">
            <a:spLocks/>
          </p:cNvSpPr>
          <p:nvPr/>
        </p:nvSpPr>
        <p:spPr>
          <a:xfrm>
            <a:off x="0" y="12139"/>
            <a:ext cx="12192000" cy="867649"/>
          </a:xfrm>
          <a:prstGeom prst="rect">
            <a:avLst/>
          </a:prstGeom>
          <a:noFill/>
        </p:spPr>
        <p:txBody>
          <a:bodyPr vert="horz" lIns="82296" tIns="41148" rIns="82296" bIns="41148" rtlCol="0" anchor="ctr">
            <a:normAutofit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200" b="1" i="0" u="none" strike="noStrike" kern="1200" cap="none" spc="0" normalizeH="0" baseline="0" noProof="0" dirty="0">
                <a:ln>
                  <a:noFill/>
                </a:ln>
                <a:solidFill>
                  <a:srgbClr val="294194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Design principles of Unified Family Survey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369233-4360-233E-A5BD-748F888AF3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BEC6F-73DB-4BF0-95FB-3C39B660BFAF}" type="slidenum">
              <a:rPr kumimoji="0" lang="en-IN" sz="900" b="1" i="0" u="none" strike="noStrike" kern="1200" cap="none" spc="0" normalizeH="0" baseline="0" noProof="0" smtClean="0">
                <a:ln>
                  <a:noFill/>
                </a:ln>
                <a:solidFill>
                  <a:srgbClr val="28292A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IN" sz="900" b="1" i="0" u="none" strike="noStrike" kern="1200" cap="none" spc="0" normalizeH="0" baseline="0" noProof="0" dirty="0">
              <a:ln>
                <a:noFill/>
              </a:ln>
              <a:solidFill>
                <a:srgbClr val="28292A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3" name="Graphic 2" descr="CheckList outline">
            <a:extLst>
              <a:ext uri="{FF2B5EF4-FFF2-40B4-BE49-F238E27FC236}">
                <a16:creationId xmlns:a16="http://schemas.microsoft.com/office/drawing/2014/main" id="{D1FD079B-D371-7C01-FDBA-0AB861927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69921" y="3790734"/>
            <a:ext cx="2952016" cy="2952016"/>
          </a:xfrm>
          <a:prstGeom prst="rect">
            <a:avLst/>
          </a:prstGeom>
        </p:spPr>
      </p:pic>
      <p:sp>
        <p:nvSpPr>
          <p:cNvPr id="9" name="Trapezium 8">
            <a:extLst>
              <a:ext uri="{FF2B5EF4-FFF2-40B4-BE49-F238E27FC236}">
                <a16:creationId xmlns:a16="http://schemas.microsoft.com/office/drawing/2014/main" id="{EA704702-3C8E-C2D4-FE0A-A93F3198EAFE}"/>
              </a:ext>
            </a:extLst>
          </p:cNvPr>
          <p:cNvSpPr/>
          <p:nvPr/>
        </p:nvSpPr>
        <p:spPr>
          <a:xfrm rot="16200000">
            <a:off x="465493" y="1242031"/>
            <a:ext cx="694034" cy="710331"/>
          </a:xfrm>
          <a:prstGeom prst="trapezoid">
            <a:avLst>
              <a:gd name="adj" fmla="val 55923"/>
            </a:avLst>
          </a:prstGeom>
          <a:solidFill>
            <a:schemeClr val="bg2">
              <a:lumMod val="95000"/>
            </a:schemeClr>
          </a:solidFill>
          <a:ln>
            <a:noFill/>
          </a:ln>
          <a:effectLst>
            <a:outerShdw blurRad="50800" dist="38100" dir="2700000" sx="1000" sy="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: Single Corner Rounded 9">
            <a:extLst>
              <a:ext uri="{FF2B5EF4-FFF2-40B4-BE49-F238E27FC236}">
                <a16:creationId xmlns:a16="http://schemas.microsoft.com/office/drawing/2014/main" id="{7CA3D8E0-6E22-CC5B-2EEC-5E612C0F6A92}"/>
              </a:ext>
            </a:extLst>
          </p:cNvPr>
          <p:cNvSpPr/>
          <p:nvPr/>
        </p:nvSpPr>
        <p:spPr>
          <a:xfrm>
            <a:off x="1179446" y="1250177"/>
            <a:ext cx="7787455" cy="694036"/>
          </a:xfrm>
          <a:prstGeom prst="round1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0" rtlCol="0" anchor="ctr"/>
          <a:lstStyle/>
          <a:p>
            <a:pPr lvl="1" indent="-466725">
              <a:lnSpc>
                <a:spcPct val="150000"/>
              </a:lnSpc>
              <a:defRPr/>
            </a:pPr>
            <a:r>
              <a:rPr lang="en-IN" sz="1600" b="1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Dedicated mobile application for the survey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F105017-8479-7F67-6B9F-EFB51DC0FDC3}"/>
              </a:ext>
            </a:extLst>
          </p:cNvPr>
          <p:cNvSpPr>
            <a:spLocks noChangeAspect="1"/>
          </p:cNvSpPr>
          <p:nvPr/>
        </p:nvSpPr>
        <p:spPr>
          <a:xfrm>
            <a:off x="354525" y="1277252"/>
            <a:ext cx="648000" cy="64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rapezium 15">
            <a:extLst>
              <a:ext uri="{FF2B5EF4-FFF2-40B4-BE49-F238E27FC236}">
                <a16:creationId xmlns:a16="http://schemas.microsoft.com/office/drawing/2014/main" id="{0B798652-E5EF-F8D0-BF21-E502CA3363FF}"/>
              </a:ext>
            </a:extLst>
          </p:cNvPr>
          <p:cNvSpPr/>
          <p:nvPr/>
        </p:nvSpPr>
        <p:spPr>
          <a:xfrm rot="16200000">
            <a:off x="477263" y="2384960"/>
            <a:ext cx="694034" cy="710331"/>
          </a:xfrm>
          <a:prstGeom prst="trapezoid">
            <a:avLst>
              <a:gd name="adj" fmla="val 55923"/>
            </a:avLst>
          </a:prstGeom>
          <a:solidFill>
            <a:schemeClr val="bg2">
              <a:lumMod val="95000"/>
            </a:schemeClr>
          </a:solidFill>
          <a:ln>
            <a:noFill/>
          </a:ln>
          <a:effectLst>
            <a:outerShdw blurRad="50800" dist="38100" dir="2700000" sx="1000" sy="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: Single Corner Rounded 9">
            <a:extLst>
              <a:ext uri="{FF2B5EF4-FFF2-40B4-BE49-F238E27FC236}">
                <a16:creationId xmlns:a16="http://schemas.microsoft.com/office/drawing/2014/main" id="{FEE4A240-04DB-A3FC-03AA-946A795B5044}"/>
              </a:ext>
            </a:extLst>
          </p:cNvPr>
          <p:cNvSpPr/>
          <p:nvPr/>
        </p:nvSpPr>
        <p:spPr>
          <a:xfrm>
            <a:off x="1191218" y="2393106"/>
            <a:ext cx="7787453" cy="694036"/>
          </a:xfrm>
          <a:prstGeom prst="round1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0" rtlCol="0" anchor="ctr"/>
          <a:lstStyle/>
          <a:p>
            <a:pPr marL="457200" marR="0" lvl="1" indent="-4667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600" b="1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Coverage of 100% citizens with e-KYC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3AF8493-BE84-BDA9-B0A5-20909B087BAF}"/>
              </a:ext>
            </a:extLst>
          </p:cNvPr>
          <p:cNvSpPr>
            <a:spLocks noChangeAspect="1"/>
          </p:cNvSpPr>
          <p:nvPr/>
        </p:nvSpPr>
        <p:spPr>
          <a:xfrm>
            <a:off x="366295" y="2416935"/>
            <a:ext cx="648000" cy="64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A blue and black logo&#10;&#10;Description automatically generated">
            <a:extLst>
              <a:ext uri="{FF2B5EF4-FFF2-40B4-BE49-F238E27FC236}">
                <a16:creationId xmlns:a16="http://schemas.microsoft.com/office/drawing/2014/main" id="{4D6614A5-7A6E-7FB7-0B86-18E33EA3A3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295" y="2502481"/>
            <a:ext cx="468000" cy="46800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0DB71A9-6F66-0477-5798-BD9562130291}"/>
              </a:ext>
            </a:extLst>
          </p:cNvPr>
          <p:cNvCxnSpPr>
            <a:cxnSpLocks/>
          </p:cNvCxnSpPr>
          <p:nvPr/>
        </p:nvCxnSpPr>
        <p:spPr>
          <a:xfrm>
            <a:off x="436300" y="3308905"/>
            <a:ext cx="8496000" cy="0"/>
          </a:xfrm>
          <a:prstGeom prst="line">
            <a:avLst/>
          </a:prstGeom>
          <a:ln w="9525" cmpd="sng">
            <a:solidFill>
              <a:srgbClr val="80808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rapezium 24">
            <a:extLst>
              <a:ext uri="{FF2B5EF4-FFF2-40B4-BE49-F238E27FC236}">
                <a16:creationId xmlns:a16="http://schemas.microsoft.com/office/drawing/2014/main" id="{B1D5091E-B6F1-0A39-55FE-8A2B931D102E}"/>
              </a:ext>
            </a:extLst>
          </p:cNvPr>
          <p:cNvSpPr/>
          <p:nvPr/>
        </p:nvSpPr>
        <p:spPr>
          <a:xfrm rot="16200000">
            <a:off x="477263" y="3505441"/>
            <a:ext cx="694034" cy="710331"/>
          </a:xfrm>
          <a:prstGeom prst="trapezoid">
            <a:avLst>
              <a:gd name="adj" fmla="val 55923"/>
            </a:avLst>
          </a:prstGeom>
          <a:solidFill>
            <a:schemeClr val="bg2">
              <a:lumMod val="95000"/>
            </a:schemeClr>
          </a:solidFill>
          <a:ln>
            <a:noFill/>
          </a:ln>
          <a:effectLst>
            <a:outerShdw blurRad="50800" dist="38100" dir="2700000" sx="1000" sy="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: Single Corner Rounded 9">
            <a:extLst>
              <a:ext uri="{FF2B5EF4-FFF2-40B4-BE49-F238E27FC236}">
                <a16:creationId xmlns:a16="http://schemas.microsoft.com/office/drawing/2014/main" id="{5E67EB63-9277-3C62-CACA-798340B7E14B}"/>
              </a:ext>
            </a:extLst>
          </p:cNvPr>
          <p:cNvSpPr/>
          <p:nvPr/>
        </p:nvSpPr>
        <p:spPr>
          <a:xfrm>
            <a:off x="1191218" y="3509239"/>
            <a:ext cx="7787453" cy="694036"/>
          </a:xfrm>
          <a:prstGeom prst="round1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0" rtlCol="0" anchor="ctr"/>
          <a:lstStyle/>
          <a:p>
            <a:pPr marL="457200" marR="0" lvl="1" indent="-4667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Auto-population of data till extent possible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7E26B8-2ED8-B605-E006-EB81B0C4D64E}"/>
              </a:ext>
            </a:extLst>
          </p:cNvPr>
          <p:cNvSpPr>
            <a:spLocks noChangeAspect="1"/>
          </p:cNvSpPr>
          <p:nvPr/>
        </p:nvSpPr>
        <p:spPr>
          <a:xfrm>
            <a:off x="366295" y="3533879"/>
            <a:ext cx="648000" cy="64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 descr="A blue line drawing of a checklist&#10;&#10;Description automatically generated">
            <a:extLst>
              <a:ext uri="{FF2B5EF4-FFF2-40B4-BE49-F238E27FC236}">
                <a16:creationId xmlns:a16="http://schemas.microsoft.com/office/drawing/2014/main" id="{8E999CE3-3F97-CF97-8C67-AF10ABDEE0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295" y="3618613"/>
            <a:ext cx="468000" cy="468000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BE051FB-8D17-5A7D-FBBE-04ECAE033E7A}"/>
              </a:ext>
            </a:extLst>
          </p:cNvPr>
          <p:cNvCxnSpPr>
            <a:cxnSpLocks/>
          </p:cNvCxnSpPr>
          <p:nvPr/>
        </p:nvCxnSpPr>
        <p:spPr>
          <a:xfrm>
            <a:off x="436300" y="4443216"/>
            <a:ext cx="8496000" cy="0"/>
          </a:xfrm>
          <a:prstGeom prst="line">
            <a:avLst/>
          </a:prstGeom>
          <a:ln w="9525" cmpd="sng">
            <a:solidFill>
              <a:srgbClr val="80808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rapezium 30">
            <a:extLst>
              <a:ext uri="{FF2B5EF4-FFF2-40B4-BE49-F238E27FC236}">
                <a16:creationId xmlns:a16="http://schemas.microsoft.com/office/drawing/2014/main" id="{9953D30D-3DB2-E8F6-734F-E8FA0B77092C}"/>
              </a:ext>
            </a:extLst>
          </p:cNvPr>
          <p:cNvSpPr/>
          <p:nvPr/>
        </p:nvSpPr>
        <p:spPr>
          <a:xfrm rot="16200000">
            <a:off x="477263" y="4622149"/>
            <a:ext cx="694034" cy="710331"/>
          </a:xfrm>
          <a:prstGeom prst="trapezoid">
            <a:avLst>
              <a:gd name="adj" fmla="val 55923"/>
            </a:avLst>
          </a:prstGeom>
          <a:solidFill>
            <a:schemeClr val="bg2">
              <a:lumMod val="95000"/>
            </a:schemeClr>
          </a:solidFill>
          <a:ln>
            <a:noFill/>
          </a:ln>
          <a:effectLst>
            <a:outerShdw blurRad="50800" dist="38100" dir="2700000" sx="1000" sy="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: Single Corner Rounded 9">
            <a:extLst>
              <a:ext uri="{FF2B5EF4-FFF2-40B4-BE49-F238E27FC236}">
                <a16:creationId xmlns:a16="http://schemas.microsoft.com/office/drawing/2014/main" id="{D89A2FBB-E614-71A2-05D1-9AD4F36CBF62}"/>
              </a:ext>
            </a:extLst>
          </p:cNvPr>
          <p:cNvSpPr/>
          <p:nvPr/>
        </p:nvSpPr>
        <p:spPr>
          <a:xfrm>
            <a:off x="1191216" y="4633941"/>
            <a:ext cx="7787455" cy="694036"/>
          </a:xfrm>
          <a:prstGeom prst="round1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0" rtlCol="0" anchor="ctr"/>
          <a:lstStyle/>
          <a:p>
            <a:pPr lvl="1" indent="-466725">
              <a:lnSpc>
                <a:spcPct val="150000"/>
              </a:lnSpc>
              <a:defRPr/>
            </a:pPr>
            <a:r>
              <a:rPr lang="en-IN" sz="1600" b="1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Validation of data by document verification wherever possible 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7E78990-9D0F-067F-2979-7E73D99AF399}"/>
              </a:ext>
            </a:extLst>
          </p:cNvPr>
          <p:cNvSpPr>
            <a:spLocks noChangeAspect="1"/>
          </p:cNvSpPr>
          <p:nvPr/>
        </p:nvSpPr>
        <p:spPr>
          <a:xfrm>
            <a:off x="366295" y="4659392"/>
            <a:ext cx="648000" cy="64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 descr="A blue line drawing of a person and a shield&#10;&#10;Description automatically generated">
            <a:extLst>
              <a:ext uri="{FF2B5EF4-FFF2-40B4-BE49-F238E27FC236}">
                <a16:creationId xmlns:a16="http://schemas.microsoft.com/office/drawing/2014/main" id="{CAD4522B-D08B-6F57-9EC6-359C572B6F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295" y="4743314"/>
            <a:ext cx="468000" cy="468000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2FBAC6A-89B6-9FB8-0AFA-744178A699AA}"/>
              </a:ext>
            </a:extLst>
          </p:cNvPr>
          <p:cNvCxnSpPr>
            <a:cxnSpLocks/>
          </p:cNvCxnSpPr>
          <p:nvPr/>
        </p:nvCxnSpPr>
        <p:spPr>
          <a:xfrm>
            <a:off x="436300" y="5599349"/>
            <a:ext cx="8496000" cy="0"/>
          </a:xfrm>
          <a:prstGeom prst="line">
            <a:avLst/>
          </a:prstGeom>
          <a:ln w="9525" cmpd="sng">
            <a:solidFill>
              <a:srgbClr val="80808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rapezium 35">
            <a:extLst>
              <a:ext uri="{FF2B5EF4-FFF2-40B4-BE49-F238E27FC236}">
                <a16:creationId xmlns:a16="http://schemas.microsoft.com/office/drawing/2014/main" id="{60D84A7A-D6DF-4745-3920-33B54FEED566}"/>
              </a:ext>
            </a:extLst>
          </p:cNvPr>
          <p:cNvSpPr/>
          <p:nvPr/>
        </p:nvSpPr>
        <p:spPr>
          <a:xfrm rot="16200000">
            <a:off x="477263" y="5751778"/>
            <a:ext cx="694034" cy="710331"/>
          </a:xfrm>
          <a:prstGeom prst="trapezoid">
            <a:avLst>
              <a:gd name="adj" fmla="val 55923"/>
            </a:avLst>
          </a:prstGeom>
          <a:solidFill>
            <a:schemeClr val="bg2">
              <a:lumMod val="95000"/>
            </a:schemeClr>
          </a:solidFill>
          <a:ln>
            <a:noFill/>
          </a:ln>
          <a:effectLst>
            <a:outerShdw blurRad="50800" dist="38100" dir="2700000" sx="1000" sy="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: Single Corner Rounded 9">
            <a:extLst>
              <a:ext uri="{FF2B5EF4-FFF2-40B4-BE49-F238E27FC236}">
                <a16:creationId xmlns:a16="http://schemas.microsoft.com/office/drawing/2014/main" id="{0D8E2368-1953-0AC2-1166-65BFF8BD1701}"/>
              </a:ext>
            </a:extLst>
          </p:cNvPr>
          <p:cNvSpPr/>
          <p:nvPr/>
        </p:nvSpPr>
        <p:spPr>
          <a:xfrm>
            <a:off x="1191216" y="5759926"/>
            <a:ext cx="7787455" cy="694036"/>
          </a:xfrm>
          <a:prstGeom prst="round1Rect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0" rtlCol="0" anchor="ctr"/>
          <a:lstStyle/>
          <a:p>
            <a:pPr lvl="1" indent="-466725">
              <a:lnSpc>
                <a:spcPct val="150000"/>
              </a:lnSpc>
              <a:defRPr/>
            </a:pPr>
            <a:r>
              <a:rPr lang="en-US" sz="1600" b="1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Consent for survey by any adult household member 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70F5598-1E50-17A3-F512-D96ED0C09E46}"/>
              </a:ext>
            </a:extLst>
          </p:cNvPr>
          <p:cNvSpPr>
            <a:spLocks noChangeAspect="1"/>
          </p:cNvSpPr>
          <p:nvPr/>
        </p:nvSpPr>
        <p:spPr>
          <a:xfrm>
            <a:off x="366295" y="5786188"/>
            <a:ext cx="648000" cy="64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8" descr="A blue line drawing of a person and a shield with a check mark&#10;&#10;Description automatically generated">
            <a:extLst>
              <a:ext uri="{FF2B5EF4-FFF2-40B4-BE49-F238E27FC236}">
                <a16:creationId xmlns:a16="http://schemas.microsoft.com/office/drawing/2014/main" id="{D25C3B92-07D0-4BDF-0C5D-C098A5F090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295" y="5876110"/>
            <a:ext cx="468000" cy="468000"/>
          </a:xfrm>
          <a:prstGeom prst="rect">
            <a:avLst/>
          </a:prstGeom>
        </p:spPr>
      </p:pic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C1B6A85-F8A8-D919-FCCC-933951274EBA}"/>
              </a:ext>
            </a:extLst>
          </p:cNvPr>
          <p:cNvCxnSpPr>
            <a:cxnSpLocks/>
          </p:cNvCxnSpPr>
          <p:nvPr/>
        </p:nvCxnSpPr>
        <p:spPr>
          <a:xfrm>
            <a:off x="436300" y="2182370"/>
            <a:ext cx="8496000" cy="0"/>
          </a:xfrm>
          <a:prstGeom prst="line">
            <a:avLst/>
          </a:prstGeom>
          <a:ln w="9525" cmpd="sng">
            <a:solidFill>
              <a:srgbClr val="80808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 descr="A hand holding a cellphone&#10;&#10;Description automatically generated">
            <a:extLst>
              <a:ext uri="{FF2B5EF4-FFF2-40B4-BE49-F238E27FC236}">
                <a16:creationId xmlns:a16="http://schemas.microsoft.com/office/drawing/2014/main" id="{F9EE211E-92FC-A9B3-B9A3-C48E1780BD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525" y="1367252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20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>
          <a:extLst>
            <a:ext uri="{FF2B5EF4-FFF2-40B4-BE49-F238E27FC236}">
              <a16:creationId xmlns:a16="http://schemas.microsoft.com/office/drawing/2014/main" id="{A30B71F1-6315-4FFE-3E9C-4D94ABB46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CAD92-87B0-1026-27C2-B0AF119875FD}"/>
              </a:ext>
            </a:extLst>
          </p:cNvPr>
          <p:cNvSpPr txBox="1">
            <a:spLocks/>
          </p:cNvSpPr>
          <p:nvPr/>
        </p:nvSpPr>
        <p:spPr>
          <a:xfrm>
            <a:off x="0" y="12139"/>
            <a:ext cx="12192000" cy="867649"/>
          </a:xfrm>
          <a:prstGeom prst="rect">
            <a:avLst/>
          </a:prstGeom>
          <a:noFill/>
        </p:spPr>
        <p:txBody>
          <a:bodyPr vert="horz" lIns="82296" tIns="41148" rIns="82296" bIns="41148" rtlCol="0" anchor="ctr">
            <a:normAutofit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Survey aims to capture both Individual and family level attributes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294294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496246F-19BB-21C7-51C5-F65E831F330D}"/>
              </a:ext>
            </a:extLst>
          </p:cNvPr>
          <p:cNvGrpSpPr/>
          <p:nvPr/>
        </p:nvGrpSpPr>
        <p:grpSpPr>
          <a:xfrm>
            <a:off x="212199" y="1324941"/>
            <a:ext cx="2672274" cy="5120832"/>
            <a:chOff x="212199" y="1309155"/>
            <a:chExt cx="2672274" cy="5120832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DEC630D-B0FA-9996-0CE7-E19A53754D5D}"/>
                </a:ext>
              </a:extLst>
            </p:cNvPr>
            <p:cNvSpPr/>
            <p:nvPr/>
          </p:nvSpPr>
          <p:spPr>
            <a:xfrm>
              <a:off x="212202" y="5828103"/>
              <a:ext cx="2672271" cy="60188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Family level Questions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EE2EF2B-7431-C1BD-C3BB-5FFFFA5F745F}"/>
                </a:ext>
              </a:extLst>
            </p:cNvPr>
            <p:cNvGrpSpPr/>
            <p:nvPr/>
          </p:nvGrpSpPr>
          <p:grpSpPr>
            <a:xfrm>
              <a:off x="212199" y="1309155"/>
              <a:ext cx="2672274" cy="3704856"/>
              <a:chOff x="212199" y="1309155"/>
              <a:chExt cx="2672274" cy="3704856"/>
            </a:xfrm>
          </p:grpSpPr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F72C0E6E-C85F-6BB3-0A84-E18A740FF538}"/>
                  </a:ext>
                </a:extLst>
              </p:cNvPr>
              <p:cNvSpPr/>
              <p:nvPr/>
            </p:nvSpPr>
            <p:spPr>
              <a:xfrm>
                <a:off x="212202" y="1309155"/>
                <a:ext cx="2672271" cy="601884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Individual level Questions</a:t>
                </a:r>
              </a:p>
            </p:txBody>
          </p:sp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F7154D21-5EAF-4B29-D85F-D90E615F158D}"/>
                  </a:ext>
                </a:extLst>
              </p:cNvPr>
              <p:cNvSpPr/>
              <p:nvPr/>
            </p:nvSpPr>
            <p:spPr>
              <a:xfrm>
                <a:off x="581111" y="2084898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Basic Profile</a:t>
                </a:r>
              </a:p>
            </p:txBody>
          </p:sp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7F085647-2DDC-DCC9-5E11-2173124B34BA}"/>
                  </a:ext>
                </a:extLst>
              </p:cNvPr>
              <p:cNvSpPr/>
              <p:nvPr/>
            </p:nvSpPr>
            <p:spPr>
              <a:xfrm>
                <a:off x="581111" y="2860641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Social Profile</a:t>
                </a:r>
              </a:p>
            </p:txBody>
          </p:sp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CEBAB557-7CB3-3395-C01A-90D2C3778B7B}"/>
                  </a:ext>
                </a:extLst>
              </p:cNvPr>
              <p:cNvSpPr/>
              <p:nvPr/>
            </p:nvSpPr>
            <p:spPr>
              <a:xfrm>
                <a:off x="581111" y="3636384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Education &amp; Skilling</a:t>
                </a:r>
              </a:p>
            </p:txBody>
          </p:sp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D4C48E48-6567-61FA-ED64-0D94FF546E67}"/>
                  </a:ext>
                </a:extLst>
              </p:cNvPr>
              <p:cNvSpPr/>
              <p:nvPr/>
            </p:nvSpPr>
            <p:spPr>
              <a:xfrm>
                <a:off x="581111" y="4412127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Employment &amp; Livelihood</a:t>
                </a:r>
              </a:p>
            </p:txBody>
          </p:sp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86E0763B-C206-504D-9535-4E87D8D801CE}"/>
                  </a:ext>
                </a:extLst>
              </p:cNvPr>
              <p:cNvSpPr/>
              <p:nvPr/>
            </p:nvSpPr>
            <p:spPr>
              <a:xfrm>
                <a:off x="212199" y="2084898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A</a:t>
                </a:r>
              </a:p>
            </p:txBody>
          </p:sp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E3214A58-CDB9-4908-D626-4265A0C0C512}"/>
                  </a:ext>
                </a:extLst>
              </p:cNvPr>
              <p:cNvSpPr/>
              <p:nvPr/>
            </p:nvSpPr>
            <p:spPr>
              <a:xfrm>
                <a:off x="212199" y="2860641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B</a:t>
                </a:r>
              </a:p>
            </p:txBody>
          </p:sp>
          <p:sp>
            <p:nvSpPr>
              <p:cNvPr id="37" name="Rounded Rectangle 36">
                <a:extLst>
                  <a:ext uri="{FF2B5EF4-FFF2-40B4-BE49-F238E27FC236}">
                    <a16:creationId xmlns:a16="http://schemas.microsoft.com/office/drawing/2014/main" id="{C0EB3C22-0278-2A49-4FB3-59E051968D18}"/>
                  </a:ext>
                </a:extLst>
              </p:cNvPr>
              <p:cNvSpPr/>
              <p:nvPr/>
            </p:nvSpPr>
            <p:spPr>
              <a:xfrm>
                <a:off x="212199" y="3636384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C</a:t>
                </a:r>
              </a:p>
            </p:txBody>
          </p:sp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E864355A-B6EE-0D17-BF26-7662510D9F72}"/>
                  </a:ext>
                </a:extLst>
              </p:cNvPr>
              <p:cNvSpPr/>
              <p:nvPr/>
            </p:nvSpPr>
            <p:spPr>
              <a:xfrm>
                <a:off x="212199" y="4412127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D</a:t>
                </a:r>
              </a:p>
            </p:txBody>
          </p:sp>
        </p:grpSp>
        <p:sp>
          <p:nvSpPr>
            <p:cNvPr id="40" name="object 15">
              <a:extLst>
                <a:ext uri="{FF2B5EF4-FFF2-40B4-BE49-F238E27FC236}">
                  <a16:creationId xmlns:a16="http://schemas.microsoft.com/office/drawing/2014/main" id="{1DEE0015-316F-DFC6-9430-447206FA4D91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431042" y="4791057"/>
              <a:ext cx="234590" cy="1260000"/>
            </a:xfrm>
            <a:custGeom>
              <a:avLst/>
              <a:gdLst/>
              <a:ahLst/>
              <a:cxnLst/>
              <a:rect l="l" t="t" r="r" b="b"/>
              <a:pathLst>
                <a:path w="589914" h="1718945">
                  <a:moveTo>
                    <a:pt x="294904" y="0"/>
                  </a:moveTo>
                  <a:lnTo>
                    <a:pt x="0" y="0"/>
                  </a:lnTo>
                  <a:lnTo>
                    <a:pt x="294904" y="859221"/>
                  </a:lnTo>
                  <a:lnTo>
                    <a:pt x="0" y="1718440"/>
                  </a:lnTo>
                  <a:lnTo>
                    <a:pt x="294904" y="1718440"/>
                  </a:lnTo>
                  <a:lnTo>
                    <a:pt x="589808" y="859221"/>
                  </a:lnTo>
                  <a:lnTo>
                    <a:pt x="294904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42BC374-F2DA-412C-F1A4-B60CDCB9D0BF}"/>
              </a:ext>
            </a:extLst>
          </p:cNvPr>
          <p:cNvCxnSpPr>
            <a:cxnSpLocks/>
          </p:cNvCxnSpPr>
          <p:nvPr/>
        </p:nvCxnSpPr>
        <p:spPr>
          <a:xfrm>
            <a:off x="3061850" y="1021236"/>
            <a:ext cx="0" cy="5728243"/>
          </a:xfrm>
          <a:prstGeom prst="line">
            <a:avLst/>
          </a:prstGeom>
          <a:ln w="9525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590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>
          <a:extLst>
            <a:ext uri="{FF2B5EF4-FFF2-40B4-BE49-F238E27FC236}">
              <a16:creationId xmlns:a16="http://schemas.microsoft.com/office/drawing/2014/main" id="{A30B71F1-6315-4FFE-3E9C-4D94ABB46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CAD92-87B0-1026-27C2-B0AF119875FD}"/>
              </a:ext>
            </a:extLst>
          </p:cNvPr>
          <p:cNvSpPr txBox="1">
            <a:spLocks/>
          </p:cNvSpPr>
          <p:nvPr/>
        </p:nvSpPr>
        <p:spPr>
          <a:xfrm>
            <a:off x="0" y="12139"/>
            <a:ext cx="12192000" cy="867649"/>
          </a:xfrm>
          <a:prstGeom prst="rect">
            <a:avLst/>
          </a:prstGeom>
          <a:noFill/>
        </p:spPr>
        <p:txBody>
          <a:bodyPr vert="horz" lIns="82296" tIns="41148" rIns="82296" bIns="41148" rtlCol="0" anchor="ctr">
            <a:normAutofit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Survey aims to capture both Individual and family level attributes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294294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496246F-19BB-21C7-51C5-F65E831F330D}"/>
              </a:ext>
            </a:extLst>
          </p:cNvPr>
          <p:cNvGrpSpPr/>
          <p:nvPr/>
        </p:nvGrpSpPr>
        <p:grpSpPr>
          <a:xfrm>
            <a:off x="212199" y="1324941"/>
            <a:ext cx="2672274" cy="5120832"/>
            <a:chOff x="212199" y="1309155"/>
            <a:chExt cx="2672274" cy="5120832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DEC630D-B0FA-9996-0CE7-E19A53754D5D}"/>
                </a:ext>
              </a:extLst>
            </p:cNvPr>
            <p:cNvSpPr/>
            <p:nvPr/>
          </p:nvSpPr>
          <p:spPr>
            <a:xfrm>
              <a:off x="212202" y="5828103"/>
              <a:ext cx="2672271" cy="60188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Family level Questions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EE2EF2B-7431-C1BD-C3BB-5FFFFA5F745F}"/>
                </a:ext>
              </a:extLst>
            </p:cNvPr>
            <p:cNvGrpSpPr/>
            <p:nvPr/>
          </p:nvGrpSpPr>
          <p:grpSpPr>
            <a:xfrm>
              <a:off x="212199" y="1309155"/>
              <a:ext cx="2672274" cy="3704856"/>
              <a:chOff x="212199" y="1309155"/>
              <a:chExt cx="2672274" cy="3704856"/>
            </a:xfrm>
          </p:grpSpPr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F72C0E6E-C85F-6BB3-0A84-E18A740FF538}"/>
                  </a:ext>
                </a:extLst>
              </p:cNvPr>
              <p:cNvSpPr/>
              <p:nvPr/>
            </p:nvSpPr>
            <p:spPr>
              <a:xfrm>
                <a:off x="212202" y="1309155"/>
                <a:ext cx="2672271" cy="601884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Individual level Questions</a:t>
                </a:r>
              </a:p>
            </p:txBody>
          </p:sp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F7154D21-5EAF-4B29-D85F-D90E615F158D}"/>
                  </a:ext>
                </a:extLst>
              </p:cNvPr>
              <p:cNvSpPr/>
              <p:nvPr/>
            </p:nvSpPr>
            <p:spPr>
              <a:xfrm>
                <a:off x="581111" y="2084898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Basic Profile</a:t>
                </a:r>
              </a:p>
            </p:txBody>
          </p:sp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7F085647-2DDC-DCC9-5E11-2173124B34BA}"/>
                  </a:ext>
                </a:extLst>
              </p:cNvPr>
              <p:cNvSpPr/>
              <p:nvPr/>
            </p:nvSpPr>
            <p:spPr>
              <a:xfrm>
                <a:off x="581111" y="2860641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Social Profile</a:t>
                </a:r>
              </a:p>
            </p:txBody>
          </p:sp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CEBAB557-7CB3-3395-C01A-90D2C3778B7B}"/>
                  </a:ext>
                </a:extLst>
              </p:cNvPr>
              <p:cNvSpPr/>
              <p:nvPr/>
            </p:nvSpPr>
            <p:spPr>
              <a:xfrm>
                <a:off x="581111" y="3636384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Education &amp; Skilling</a:t>
                </a:r>
              </a:p>
            </p:txBody>
          </p:sp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D4C48E48-6567-61FA-ED64-0D94FF546E67}"/>
                  </a:ext>
                </a:extLst>
              </p:cNvPr>
              <p:cNvSpPr/>
              <p:nvPr/>
            </p:nvSpPr>
            <p:spPr>
              <a:xfrm>
                <a:off x="581111" y="4412127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Employment &amp; Livelihood</a:t>
                </a:r>
              </a:p>
            </p:txBody>
          </p:sp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86E0763B-C206-504D-9535-4E87D8D801CE}"/>
                  </a:ext>
                </a:extLst>
              </p:cNvPr>
              <p:cNvSpPr/>
              <p:nvPr/>
            </p:nvSpPr>
            <p:spPr>
              <a:xfrm>
                <a:off x="212199" y="2084898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A</a:t>
                </a:r>
              </a:p>
            </p:txBody>
          </p:sp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E3214A58-CDB9-4908-D626-4265A0C0C512}"/>
                  </a:ext>
                </a:extLst>
              </p:cNvPr>
              <p:cNvSpPr/>
              <p:nvPr/>
            </p:nvSpPr>
            <p:spPr>
              <a:xfrm>
                <a:off x="212199" y="2860641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B</a:t>
                </a:r>
              </a:p>
            </p:txBody>
          </p:sp>
          <p:sp>
            <p:nvSpPr>
              <p:cNvPr id="37" name="Rounded Rectangle 36">
                <a:extLst>
                  <a:ext uri="{FF2B5EF4-FFF2-40B4-BE49-F238E27FC236}">
                    <a16:creationId xmlns:a16="http://schemas.microsoft.com/office/drawing/2014/main" id="{C0EB3C22-0278-2A49-4FB3-59E051968D18}"/>
                  </a:ext>
                </a:extLst>
              </p:cNvPr>
              <p:cNvSpPr/>
              <p:nvPr/>
            </p:nvSpPr>
            <p:spPr>
              <a:xfrm>
                <a:off x="212199" y="3636384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C</a:t>
                </a:r>
              </a:p>
            </p:txBody>
          </p:sp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E864355A-B6EE-0D17-BF26-7662510D9F72}"/>
                  </a:ext>
                </a:extLst>
              </p:cNvPr>
              <p:cNvSpPr/>
              <p:nvPr/>
            </p:nvSpPr>
            <p:spPr>
              <a:xfrm>
                <a:off x="212199" y="4412127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D</a:t>
                </a:r>
              </a:p>
            </p:txBody>
          </p:sp>
        </p:grpSp>
        <p:sp>
          <p:nvSpPr>
            <p:cNvPr id="40" name="object 15">
              <a:extLst>
                <a:ext uri="{FF2B5EF4-FFF2-40B4-BE49-F238E27FC236}">
                  <a16:creationId xmlns:a16="http://schemas.microsoft.com/office/drawing/2014/main" id="{1DEE0015-316F-DFC6-9430-447206FA4D91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431042" y="4791057"/>
              <a:ext cx="234590" cy="1260000"/>
            </a:xfrm>
            <a:custGeom>
              <a:avLst/>
              <a:gdLst/>
              <a:ahLst/>
              <a:cxnLst/>
              <a:rect l="l" t="t" r="r" b="b"/>
              <a:pathLst>
                <a:path w="589914" h="1718945">
                  <a:moveTo>
                    <a:pt x="294904" y="0"/>
                  </a:moveTo>
                  <a:lnTo>
                    <a:pt x="0" y="0"/>
                  </a:lnTo>
                  <a:lnTo>
                    <a:pt x="294904" y="859221"/>
                  </a:lnTo>
                  <a:lnTo>
                    <a:pt x="0" y="1718440"/>
                  </a:lnTo>
                  <a:lnTo>
                    <a:pt x="294904" y="1718440"/>
                  </a:lnTo>
                  <a:lnTo>
                    <a:pt x="589808" y="859221"/>
                  </a:lnTo>
                  <a:lnTo>
                    <a:pt x="294904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42BC374-F2DA-412C-F1A4-B60CDCB9D0BF}"/>
              </a:ext>
            </a:extLst>
          </p:cNvPr>
          <p:cNvCxnSpPr>
            <a:cxnSpLocks/>
          </p:cNvCxnSpPr>
          <p:nvPr/>
        </p:nvCxnSpPr>
        <p:spPr>
          <a:xfrm>
            <a:off x="3061850" y="1021236"/>
            <a:ext cx="0" cy="5728243"/>
          </a:xfrm>
          <a:prstGeom prst="line">
            <a:avLst/>
          </a:prstGeom>
          <a:ln w="9525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3054FA49-A564-FB0E-2829-3D2F9456B178}"/>
              </a:ext>
            </a:extLst>
          </p:cNvPr>
          <p:cNvSpPr/>
          <p:nvPr/>
        </p:nvSpPr>
        <p:spPr>
          <a:xfrm>
            <a:off x="92370" y="1194686"/>
            <a:ext cx="2831906" cy="867649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oto Sans" panose="020B050204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E3A6E4-2C62-6E61-35AC-5E11D22BB59E}"/>
              </a:ext>
            </a:extLst>
          </p:cNvPr>
          <p:cNvSpPr/>
          <p:nvPr/>
        </p:nvSpPr>
        <p:spPr>
          <a:xfrm>
            <a:off x="212199" y="2832755"/>
            <a:ext cx="2831906" cy="3810416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oto Sans" panose="020B0502040504020204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3B2DAFD-9451-9420-992D-63A259C35A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230082"/>
              </p:ext>
            </p:extLst>
          </p:nvPr>
        </p:nvGraphicFramePr>
        <p:xfrm>
          <a:off x="3324899" y="1324941"/>
          <a:ext cx="8574440" cy="5480247"/>
        </p:xfrm>
        <a:graphic>
          <a:graphicData uri="http://schemas.openxmlformats.org/drawingml/2006/table">
            <a:tbl>
              <a:tblPr/>
              <a:tblGrid>
                <a:gridCol w="409901">
                  <a:extLst>
                    <a:ext uri="{9D8B030D-6E8A-4147-A177-3AD203B41FA5}">
                      <a16:colId xmlns:a16="http://schemas.microsoft.com/office/drawing/2014/main" val="3875156857"/>
                    </a:ext>
                  </a:extLst>
                </a:gridCol>
                <a:gridCol w="3059593">
                  <a:extLst>
                    <a:ext uri="{9D8B030D-6E8A-4147-A177-3AD203B41FA5}">
                      <a16:colId xmlns:a16="http://schemas.microsoft.com/office/drawing/2014/main" val="1241324505"/>
                    </a:ext>
                  </a:extLst>
                </a:gridCol>
                <a:gridCol w="1541998">
                  <a:extLst>
                    <a:ext uri="{9D8B030D-6E8A-4147-A177-3AD203B41FA5}">
                      <a16:colId xmlns:a16="http://schemas.microsoft.com/office/drawing/2014/main" val="2934003374"/>
                    </a:ext>
                  </a:extLst>
                </a:gridCol>
                <a:gridCol w="3562948">
                  <a:extLst>
                    <a:ext uri="{9D8B030D-6E8A-4147-A177-3AD203B41FA5}">
                      <a16:colId xmlns:a16="http://schemas.microsoft.com/office/drawing/2014/main" val="3793321347"/>
                    </a:ext>
                  </a:extLst>
                </a:gridCol>
              </a:tblGrid>
              <a:tr h="594863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SN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Question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Auto-populated</a:t>
                      </a: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(Yes, No, Yes &amp; Editable)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Pre-population sources / Validations / Remarks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02634"/>
                  </a:ext>
                </a:extLst>
              </a:tr>
              <a:tr h="844586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Enter Aadhaar of the </a:t>
                      </a:r>
                      <a:r>
                        <a:rPr lang="en-IN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surveyee</a:t>
                      </a: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*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Yes &amp; Editable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Pre-populated from GSWS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Editable only through Aadhaar e-KYC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If age &lt; 6, capture </a:t>
                      </a:r>
                      <a:r>
                        <a:rPr lang="en-IN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Sishu</a:t>
                      </a: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Aadhaar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4809731"/>
                  </a:ext>
                </a:extLst>
              </a:tr>
              <a:tr h="540975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Enter the name of the surveyee*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Yes &amp; Editable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Pre-populated from GSWS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Editable only through Aadhaar e-KYC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66227"/>
                  </a:ext>
                </a:extLst>
              </a:tr>
              <a:tr h="540975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Select the gender of the surveyee*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Yes &amp; Editable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Pre-populated from GSWS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Editable only through Aadhaar e-KYC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470301"/>
                  </a:ext>
                </a:extLst>
              </a:tr>
              <a:tr h="540975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Enter the date of birth of the </a:t>
                      </a:r>
                      <a:r>
                        <a:rPr lang="en-IN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surveyee</a:t>
                      </a: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*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Yes &amp; Editable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Pre-populated from GSWS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Editable only through Aadhaar e-KYC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3808104"/>
                  </a:ext>
                </a:extLst>
              </a:tr>
              <a:tr h="342313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5a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Do you have dedicated mobile number*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Yes &amp; Editable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Self reported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8677397"/>
                  </a:ext>
                </a:extLst>
              </a:tr>
              <a:tr h="1219776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5b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Enter the mobile number of the surveyee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Yes &amp; Editable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Pre-populated from GSWS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Valid only if response to Q5a is “Yes”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One mobile number can only be used for one citizen </a:t>
                      </a:r>
                      <a:r>
                        <a:rPr lang="en-IN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&amp; </a:t>
                      </a: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should be validated via OTP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049036"/>
                  </a:ext>
                </a:extLst>
              </a:tr>
              <a:tr h="756928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How long have you been residing in Andhra Pradesh?*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Validate with birth certificate, RC, Aadhaar, property tax</a:t>
                      </a:r>
                      <a:r>
                        <a:rPr lang="en-IN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, C</a:t>
                      </a: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apture ID of sources, if available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6537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404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>
          <a:extLst>
            <a:ext uri="{FF2B5EF4-FFF2-40B4-BE49-F238E27FC236}">
              <a16:creationId xmlns:a16="http://schemas.microsoft.com/office/drawing/2014/main" id="{A30B71F1-6315-4FFE-3E9C-4D94ABB46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CAD92-87B0-1026-27C2-B0AF119875FD}"/>
              </a:ext>
            </a:extLst>
          </p:cNvPr>
          <p:cNvSpPr txBox="1">
            <a:spLocks/>
          </p:cNvSpPr>
          <p:nvPr/>
        </p:nvSpPr>
        <p:spPr>
          <a:xfrm>
            <a:off x="0" y="12139"/>
            <a:ext cx="12192000" cy="867649"/>
          </a:xfrm>
          <a:prstGeom prst="rect">
            <a:avLst/>
          </a:prstGeom>
          <a:noFill/>
        </p:spPr>
        <p:txBody>
          <a:bodyPr vert="horz" lIns="82296" tIns="41148" rIns="82296" bIns="41148" rtlCol="0" anchor="ctr">
            <a:normAutofit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Survey aims to capture both Individual and family level attributes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294294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496246F-19BB-21C7-51C5-F65E831F330D}"/>
              </a:ext>
            </a:extLst>
          </p:cNvPr>
          <p:cNvGrpSpPr/>
          <p:nvPr/>
        </p:nvGrpSpPr>
        <p:grpSpPr>
          <a:xfrm>
            <a:off x="212199" y="1324941"/>
            <a:ext cx="2672274" cy="5120832"/>
            <a:chOff x="212199" y="1309155"/>
            <a:chExt cx="2672274" cy="5120832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DEC630D-B0FA-9996-0CE7-E19A53754D5D}"/>
                </a:ext>
              </a:extLst>
            </p:cNvPr>
            <p:cNvSpPr/>
            <p:nvPr/>
          </p:nvSpPr>
          <p:spPr>
            <a:xfrm>
              <a:off x="212202" y="5828103"/>
              <a:ext cx="2672271" cy="60188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Family level Questions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EE2EF2B-7431-C1BD-C3BB-5FFFFA5F745F}"/>
                </a:ext>
              </a:extLst>
            </p:cNvPr>
            <p:cNvGrpSpPr/>
            <p:nvPr/>
          </p:nvGrpSpPr>
          <p:grpSpPr>
            <a:xfrm>
              <a:off x="212199" y="1309155"/>
              <a:ext cx="2672274" cy="3704856"/>
              <a:chOff x="212199" y="1309155"/>
              <a:chExt cx="2672274" cy="3704856"/>
            </a:xfrm>
          </p:grpSpPr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F72C0E6E-C85F-6BB3-0A84-E18A740FF538}"/>
                  </a:ext>
                </a:extLst>
              </p:cNvPr>
              <p:cNvSpPr/>
              <p:nvPr/>
            </p:nvSpPr>
            <p:spPr>
              <a:xfrm>
                <a:off x="212202" y="1309155"/>
                <a:ext cx="2672271" cy="601884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Individual level Questions</a:t>
                </a:r>
              </a:p>
            </p:txBody>
          </p:sp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F7154D21-5EAF-4B29-D85F-D90E615F158D}"/>
                  </a:ext>
                </a:extLst>
              </p:cNvPr>
              <p:cNvSpPr/>
              <p:nvPr/>
            </p:nvSpPr>
            <p:spPr>
              <a:xfrm>
                <a:off x="581111" y="2084898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Basic Profile</a:t>
                </a:r>
              </a:p>
            </p:txBody>
          </p:sp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7F085647-2DDC-DCC9-5E11-2173124B34BA}"/>
                  </a:ext>
                </a:extLst>
              </p:cNvPr>
              <p:cNvSpPr/>
              <p:nvPr/>
            </p:nvSpPr>
            <p:spPr>
              <a:xfrm>
                <a:off x="581111" y="2860641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Social Profile</a:t>
                </a:r>
              </a:p>
            </p:txBody>
          </p:sp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CEBAB557-7CB3-3395-C01A-90D2C3778B7B}"/>
                  </a:ext>
                </a:extLst>
              </p:cNvPr>
              <p:cNvSpPr/>
              <p:nvPr/>
            </p:nvSpPr>
            <p:spPr>
              <a:xfrm>
                <a:off x="581111" y="3636384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Education &amp; Skilling</a:t>
                </a:r>
              </a:p>
            </p:txBody>
          </p:sp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D4C48E48-6567-61FA-ED64-0D94FF546E67}"/>
                  </a:ext>
                </a:extLst>
              </p:cNvPr>
              <p:cNvSpPr/>
              <p:nvPr/>
            </p:nvSpPr>
            <p:spPr>
              <a:xfrm>
                <a:off x="581111" y="4412127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Employment &amp; Livelihood</a:t>
                </a:r>
              </a:p>
            </p:txBody>
          </p:sp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86E0763B-C206-504D-9535-4E87D8D801CE}"/>
                  </a:ext>
                </a:extLst>
              </p:cNvPr>
              <p:cNvSpPr/>
              <p:nvPr/>
            </p:nvSpPr>
            <p:spPr>
              <a:xfrm>
                <a:off x="212199" y="2084898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A</a:t>
                </a:r>
              </a:p>
            </p:txBody>
          </p:sp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E3214A58-CDB9-4908-D626-4265A0C0C512}"/>
                  </a:ext>
                </a:extLst>
              </p:cNvPr>
              <p:cNvSpPr/>
              <p:nvPr/>
            </p:nvSpPr>
            <p:spPr>
              <a:xfrm>
                <a:off x="212199" y="2860641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B</a:t>
                </a:r>
              </a:p>
            </p:txBody>
          </p:sp>
          <p:sp>
            <p:nvSpPr>
              <p:cNvPr id="37" name="Rounded Rectangle 36">
                <a:extLst>
                  <a:ext uri="{FF2B5EF4-FFF2-40B4-BE49-F238E27FC236}">
                    <a16:creationId xmlns:a16="http://schemas.microsoft.com/office/drawing/2014/main" id="{C0EB3C22-0278-2A49-4FB3-59E051968D18}"/>
                  </a:ext>
                </a:extLst>
              </p:cNvPr>
              <p:cNvSpPr/>
              <p:nvPr/>
            </p:nvSpPr>
            <p:spPr>
              <a:xfrm>
                <a:off x="212199" y="3636384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C</a:t>
                </a:r>
              </a:p>
            </p:txBody>
          </p:sp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E864355A-B6EE-0D17-BF26-7662510D9F72}"/>
                  </a:ext>
                </a:extLst>
              </p:cNvPr>
              <p:cNvSpPr/>
              <p:nvPr/>
            </p:nvSpPr>
            <p:spPr>
              <a:xfrm>
                <a:off x="212199" y="4412127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D</a:t>
                </a:r>
              </a:p>
            </p:txBody>
          </p:sp>
        </p:grpSp>
        <p:sp>
          <p:nvSpPr>
            <p:cNvPr id="40" name="object 15">
              <a:extLst>
                <a:ext uri="{FF2B5EF4-FFF2-40B4-BE49-F238E27FC236}">
                  <a16:creationId xmlns:a16="http://schemas.microsoft.com/office/drawing/2014/main" id="{1DEE0015-316F-DFC6-9430-447206FA4D91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431042" y="4791057"/>
              <a:ext cx="234590" cy="1260000"/>
            </a:xfrm>
            <a:custGeom>
              <a:avLst/>
              <a:gdLst/>
              <a:ahLst/>
              <a:cxnLst/>
              <a:rect l="l" t="t" r="r" b="b"/>
              <a:pathLst>
                <a:path w="589914" h="1718945">
                  <a:moveTo>
                    <a:pt x="294904" y="0"/>
                  </a:moveTo>
                  <a:lnTo>
                    <a:pt x="0" y="0"/>
                  </a:lnTo>
                  <a:lnTo>
                    <a:pt x="294904" y="859221"/>
                  </a:lnTo>
                  <a:lnTo>
                    <a:pt x="0" y="1718440"/>
                  </a:lnTo>
                  <a:lnTo>
                    <a:pt x="294904" y="1718440"/>
                  </a:lnTo>
                  <a:lnTo>
                    <a:pt x="589808" y="859221"/>
                  </a:lnTo>
                  <a:lnTo>
                    <a:pt x="294904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42BC374-F2DA-412C-F1A4-B60CDCB9D0BF}"/>
              </a:ext>
            </a:extLst>
          </p:cNvPr>
          <p:cNvCxnSpPr>
            <a:cxnSpLocks/>
          </p:cNvCxnSpPr>
          <p:nvPr/>
        </p:nvCxnSpPr>
        <p:spPr>
          <a:xfrm>
            <a:off x="3061850" y="1021236"/>
            <a:ext cx="0" cy="5728243"/>
          </a:xfrm>
          <a:prstGeom prst="line">
            <a:avLst/>
          </a:prstGeom>
          <a:ln w="9525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7900640-90DE-680E-D34D-929A0AF41E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25510"/>
              </p:ext>
            </p:extLst>
          </p:nvPr>
        </p:nvGraphicFramePr>
        <p:xfrm>
          <a:off x="3330979" y="1440719"/>
          <a:ext cx="8574440" cy="5320142"/>
        </p:xfrm>
        <a:graphic>
          <a:graphicData uri="http://schemas.openxmlformats.org/drawingml/2006/table">
            <a:tbl>
              <a:tblPr/>
              <a:tblGrid>
                <a:gridCol w="409901">
                  <a:extLst>
                    <a:ext uri="{9D8B030D-6E8A-4147-A177-3AD203B41FA5}">
                      <a16:colId xmlns:a16="http://schemas.microsoft.com/office/drawing/2014/main" val="3875156857"/>
                    </a:ext>
                  </a:extLst>
                </a:gridCol>
                <a:gridCol w="3059593">
                  <a:extLst>
                    <a:ext uri="{9D8B030D-6E8A-4147-A177-3AD203B41FA5}">
                      <a16:colId xmlns:a16="http://schemas.microsoft.com/office/drawing/2014/main" val="1241324505"/>
                    </a:ext>
                  </a:extLst>
                </a:gridCol>
                <a:gridCol w="1541998">
                  <a:extLst>
                    <a:ext uri="{9D8B030D-6E8A-4147-A177-3AD203B41FA5}">
                      <a16:colId xmlns:a16="http://schemas.microsoft.com/office/drawing/2014/main" val="2934003374"/>
                    </a:ext>
                  </a:extLst>
                </a:gridCol>
                <a:gridCol w="3562948">
                  <a:extLst>
                    <a:ext uri="{9D8B030D-6E8A-4147-A177-3AD203B41FA5}">
                      <a16:colId xmlns:a16="http://schemas.microsoft.com/office/drawing/2014/main" val="3793321347"/>
                    </a:ext>
                  </a:extLst>
                </a:gridCol>
              </a:tblGrid>
              <a:tr h="555815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SN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Question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Auto-populated</a:t>
                      </a: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(Yes, No, Yes &amp; Editable)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Pre-population sources / Validations / remarks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02634"/>
                  </a:ext>
                </a:extLst>
              </a:tr>
              <a:tr h="1154612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Select the current marital status of the surveyee*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Yes &amp; Editable 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Pre-populated from Marriage/Divorce certificate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Validate through RC, Marriage/Divorce certificate for married/divorced citizens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Capture ID of above sources, if available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4809731"/>
                  </a:ext>
                </a:extLst>
              </a:tr>
              <a:tr h="2140016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8a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Select Father or Husband Name of surveyee?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Yes &amp; Editable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Prepopulated from GSWS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Validate through 10th class marksheet, Passport, Birth Certificate, Voter ID, Ration Card, Marriage certificate, Aadhaar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Capture ID of above sources, if available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For all male: Father name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For female (unmarried/ divorced/ </a:t>
                      </a:r>
                      <a:r>
                        <a:rPr lang="en-IN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seperated</a:t>
                      </a: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): Father name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For female (married/widowed): Husband name 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66227"/>
                  </a:ext>
                </a:extLst>
              </a:tr>
              <a:tr h="1154612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8b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Enter Father or Husband Aadhaar number*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Yes &amp; Editable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Prepopulated from GSWS if the member exists in the same household 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Perform Aadhaar </a:t>
                      </a:r>
                      <a:r>
                        <a:rPr lang="en-IN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eKYC</a:t>
                      </a: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If member doesn’t exists in same household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470301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3054FA49-A564-FB0E-2829-3D2F9456B178}"/>
              </a:ext>
            </a:extLst>
          </p:cNvPr>
          <p:cNvSpPr/>
          <p:nvPr/>
        </p:nvSpPr>
        <p:spPr>
          <a:xfrm>
            <a:off x="92370" y="1194686"/>
            <a:ext cx="2831906" cy="867649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oto Sans" panose="020B050204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E3A6E4-2C62-6E61-35AC-5E11D22BB59E}"/>
              </a:ext>
            </a:extLst>
          </p:cNvPr>
          <p:cNvSpPr/>
          <p:nvPr/>
        </p:nvSpPr>
        <p:spPr>
          <a:xfrm>
            <a:off x="212199" y="2832755"/>
            <a:ext cx="2831906" cy="3810416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39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>
          <a:extLst>
            <a:ext uri="{FF2B5EF4-FFF2-40B4-BE49-F238E27FC236}">
              <a16:creationId xmlns:a16="http://schemas.microsoft.com/office/drawing/2014/main" id="{A30B71F1-6315-4FFE-3E9C-4D94ABB46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CAD92-87B0-1026-27C2-B0AF119875FD}"/>
              </a:ext>
            </a:extLst>
          </p:cNvPr>
          <p:cNvSpPr txBox="1">
            <a:spLocks/>
          </p:cNvSpPr>
          <p:nvPr/>
        </p:nvSpPr>
        <p:spPr>
          <a:xfrm>
            <a:off x="0" y="12139"/>
            <a:ext cx="12192000" cy="867649"/>
          </a:xfrm>
          <a:prstGeom prst="rect">
            <a:avLst/>
          </a:prstGeom>
          <a:noFill/>
        </p:spPr>
        <p:txBody>
          <a:bodyPr vert="horz" lIns="82296" tIns="41148" rIns="82296" bIns="41148" rtlCol="0" anchor="ctr">
            <a:normAutofit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Survey aims to capture both Individual and family level attributes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294294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496246F-19BB-21C7-51C5-F65E831F330D}"/>
              </a:ext>
            </a:extLst>
          </p:cNvPr>
          <p:cNvGrpSpPr/>
          <p:nvPr/>
        </p:nvGrpSpPr>
        <p:grpSpPr>
          <a:xfrm>
            <a:off x="212199" y="1324941"/>
            <a:ext cx="2672274" cy="5120832"/>
            <a:chOff x="212199" y="1309155"/>
            <a:chExt cx="2672274" cy="5120832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DEC630D-B0FA-9996-0CE7-E19A53754D5D}"/>
                </a:ext>
              </a:extLst>
            </p:cNvPr>
            <p:cNvSpPr/>
            <p:nvPr/>
          </p:nvSpPr>
          <p:spPr>
            <a:xfrm>
              <a:off x="212202" y="5828103"/>
              <a:ext cx="2672271" cy="60188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Family level Questions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EE2EF2B-7431-C1BD-C3BB-5FFFFA5F745F}"/>
                </a:ext>
              </a:extLst>
            </p:cNvPr>
            <p:cNvGrpSpPr/>
            <p:nvPr/>
          </p:nvGrpSpPr>
          <p:grpSpPr>
            <a:xfrm>
              <a:off x="212199" y="1309155"/>
              <a:ext cx="2672274" cy="3704856"/>
              <a:chOff x="212199" y="1309155"/>
              <a:chExt cx="2672274" cy="3704856"/>
            </a:xfrm>
          </p:grpSpPr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F72C0E6E-C85F-6BB3-0A84-E18A740FF538}"/>
                  </a:ext>
                </a:extLst>
              </p:cNvPr>
              <p:cNvSpPr/>
              <p:nvPr/>
            </p:nvSpPr>
            <p:spPr>
              <a:xfrm>
                <a:off x="212202" y="1309155"/>
                <a:ext cx="2672271" cy="601884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Individual level Questions</a:t>
                </a:r>
              </a:p>
            </p:txBody>
          </p:sp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F7154D21-5EAF-4B29-D85F-D90E615F158D}"/>
                  </a:ext>
                </a:extLst>
              </p:cNvPr>
              <p:cNvSpPr/>
              <p:nvPr/>
            </p:nvSpPr>
            <p:spPr>
              <a:xfrm>
                <a:off x="581111" y="2084898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Basic Profile</a:t>
                </a:r>
              </a:p>
            </p:txBody>
          </p:sp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7F085647-2DDC-DCC9-5E11-2173124B34BA}"/>
                  </a:ext>
                </a:extLst>
              </p:cNvPr>
              <p:cNvSpPr/>
              <p:nvPr/>
            </p:nvSpPr>
            <p:spPr>
              <a:xfrm>
                <a:off x="581111" y="2860641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Social Profile</a:t>
                </a:r>
              </a:p>
            </p:txBody>
          </p:sp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CEBAB557-7CB3-3395-C01A-90D2C3778B7B}"/>
                  </a:ext>
                </a:extLst>
              </p:cNvPr>
              <p:cNvSpPr/>
              <p:nvPr/>
            </p:nvSpPr>
            <p:spPr>
              <a:xfrm>
                <a:off x="581111" y="3636384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Education &amp; Skilling</a:t>
                </a:r>
              </a:p>
            </p:txBody>
          </p:sp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D4C48E48-6567-61FA-ED64-0D94FF546E67}"/>
                  </a:ext>
                </a:extLst>
              </p:cNvPr>
              <p:cNvSpPr/>
              <p:nvPr/>
            </p:nvSpPr>
            <p:spPr>
              <a:xfrm>
                <a:off x="581111" y="4412127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Employment &amp; Livelihood</a:t>
                </a:r>
              </a:p>
            </p:txBody>
          </p:sp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86E0763B-C206-504D-9535-4E87D8D801CE}"/>
                  </a:ext>
                </a:extLst>
              </p:cNvPr>
              <p:cNvSpPr/>
              <p:nvPr/>
            </p:nvSpPr>
            <p:spPr>
              <a:xfrm>
                <a:off x="212199" y="2084898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A</a:t>
                </a:r>
              </a:p>
            </p:txBody>
          </p:sp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E3214A58-CDB9-4908-D626-4265A0C0C512}"/>
                  </a:ext>
                </a:extLst>
              </p:cNvPr>
              <p:cNvSpPr/>
              <p:nvPr/>
            </p:nvSpPr>
            <p:spPr>
              <a:xfrm>
                <a:off x="212199" y="2860641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B</a:t>
                </a:r>
              </a:p>
            </p:txBody>
          </p:sp>
          <p:sp>
            <p:nvSpPr>
              <p:cNvPr id="37" name="Rounded Rectangle 36">
                <a:extLst>
                  <a:ext uri="{FF2B5EF4-FFF2-40B4-BE49-F238E27FC236}">
                    <a16:creationId xmlns:a16="http://schemas.microsoft.com/office/drawing/2014/main" id="{C0EB3C22-0278-2A49-4FB3-59E051968D18}"/>
                  </a:ext>
                </a:extLst>
              </p:cNvPr>
              <p:cNvSpPr/>
              <p:nvPr/>
            </p:nvSpPr>
            <p:spPr>
              <a:xfrm>
                <a:off x="212199" y="3636384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C</a:t>
                </a:r>
              </a:p>
            </p:txBody>
          </p:sp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E864355A-B6EE-0D17-BF26-7662510D9F72}"/>
                  </a:ext>
                </a:extLst>
              </p:cNvPr>
              <p:cNvSpPr/>
              <p:nvPr/>
            </p:nvSpPr>
            <p:spPr>
              <a:xfrm>
                <a:off x="212199" y="4412127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D</a:t>
                </a:r>
              </a:p>
            </p:txBody>
          </p:sp>
        </p:grpSp>
        <p:sp>
          <p:nvSpPr>
            <p:cNvPr id="40" name="object 15">
              <a:extLst>
                <a:ext uri="{FF2B5EF4-FFF2-40B4-BE49-F238E27FC236}">
                  <a16:creationId xmlns:a16="http://schemas.microsoft.com/office/drawing/2014/main" id="{1DEE0015-316F-DFC6-9430-447206FA4D91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431042" y="4791057"/>
              <a:ext cx="234590" cy="1260000"/>
            </a:xfrm>
            <a:custGeom>
              <a:avLst/>
              <a:gdLst/>
              <a:ahLst/>
              <a:cxnLst/>
              <a:rect l="l" t="t" r="r" b="b"/>
              <a:pathLst>
                <a:path w="589914" h="1718945">
                  <a:moveTo>
                    <a:pt x="294904" y="0"/>
                  </a:moveTo>
                  <a:lnTo>
                    <a:pt x="0" y="0"/>
                  </a:lnTo>
                  <a:lnTo>
                    <a:pt x="294904" y="859221"/>
                  </a:lnTo>
                  <a:lnTo>
                    <a:pt x="0" y="1718440"/>
                  </a:lnTo>
                  <a:lnTo>
                    <a:pt x="294904" y="1718440"/>
                  </a:lnTo>
                  <a:lnTo>
                    <a:pt x="589808" y="859221"/>
                  </a:lnTo>
                  <a:lnTo>
                    <a:pt x="294904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42BC374-F2DA-412C-F1A4-B60CDCB9D0BF}"/>
              </a:ext>
            </a:extLst>
          </p:cNvPr>
          <p:cNvCxnSpPr>
            <a:cxnSpLocks/>
          </p:cNvCxnSpPr>
          <p:nvPr/>
        </p:nvCxnSpPr>
        <p:spPr>
          <a:xfrm>
            <a:off x="3061850" y="1021236"/>
            <a:ext cx="0" cy="5728243"/>
          </a:xfrm>
          <a:prstGeom prst="line">
            <a:avLst/>
          </a:prstGeom>
          <a:ln w="9525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7900640-90DE-680E-D34D-929A0AF41E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826390"/>
              </p:ext>
            </p:extLst>
          </p:nvPr>
        </p:nvGraphicFramePr>
        <p:xfrm>
          <a:off x="3330979" y="1440719"/>
          <a:ext cx="8574440" cy="5005054"/>
        </p:xfrm>
        <a:graphic>
          <a:graphicData uri="http://schemas.openxmlformats.org/drawingml/2006/table">
            <a:tbl>
              <a:tblPr/>
              <a:tblGrid>
                <a:gridCol w="409901">
                  <a:extLst>
                    <a:ext uri="{9D8B030D-6E8A-4147-A177-3AD203B41FA5}">
                      <a16:colId xmlns:a16="http://schemas.microsoft.com/office/drawing/2014/main" val="3875156857"/>
                    </a:ext>
                  </a:extLst>
                </a:gridCol>
                <a:gridCol w="3059593">
                  <a:extLst>
                    <a:ext uri="{9D8B030D-6E8A-4147-A177-3AD203B41FA5}">
                      <a16:colId xmlns:a16="http://schemas.microsoft.com/office/drawing/2014/main" val="1241324505"/>
                    </a:ext>
                  </a:extLst>
                </a:gridCol>
                <a:gridCol w="1541998">
                  <a:extLst>
                    <a:ext uri="{9D8B030D-6E8A-4147-A177-3AD203B41FA5}">
                      <a16:colId xmlns:a16="http://schemas.microsoft.com/office/drawing/2014/main" val="2934003374"/>
                    </a:ext>
                  </a:extLst>
                </a:gridCol>
                <a:gridCol w="3562948">
                  <a:extLst>
                    <a:ext uri="{9D8B030D-6E8A-4147-A177-3AD203B41FA5}">
                      <a16:colId xmlns:a16="http://schemas.microsoft.com/office/drawing/2014/main" val="3793321347"/>
                    </a:ext>
                  </a:extLst>
                </a:gridCol>
              </a:tblGrid>
              <a:tr h="687058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SN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Question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Auto-populated</a:t>
                      </a: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(Yes, No, Yes &amp; Editable)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Pre-population sources / Validations / remarks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02634"/>
                  </a:ext>
                </a:extLst>
              </a:tr>
              <a:tr h="1253793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9a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Select the caste category of the surveyee*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Yes &amp; Editable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Prepopulated from integrated certificate (direct and derived)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Verify from available certificate or TC in case the claimed caste and prepopulated caste is different </a:t>
                      </a:r>
                      <a:br>
                        <a:rPr lang="en-IN" sz="11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Capture ID of above sources, if available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fontAlgn="ctr">
                        <a:lnSpc>
                          <a:spcPct val="150000"/>
                        </a:lnSpc>
                      </a:pPr>
                      <a:br>
                        <a:rPr lang="en-IN" sz="11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4809731"/>
                  </a:ext>
                </a:extLst>
              </a:tr>
              <a:tr h="181041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9b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Select the caste of the </a:t>
                      </a:r>
                      <a:r>
                        <a:rPr lang="en-IN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surveyee</a:t>
                      </a: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*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Yes &amp; Editable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66227"/>
                  </a:ext>
                </a:extLst>
              </a:tr>
              <a:tr h="1253793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Select the religion of the respondent*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Yes &amp; Editable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Prepopulate from GSWS DB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470301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3054FA49-A564-FB0E-2829-3D2F9456B178}"/>
              </a:ext>
            </a:extLst>
          </p:cNvPr>
          <p:cNvSpPr/>
          <p:nvPr/>
        </p:nvSpPr>
        <p:spPr>
          <a:xfrm>
            <a:off x="92370" y="1194686"/>
            <a:ext cx="2831906" cy="1619854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oto Sans" panose="020B050204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E3A6E4-2C62-6E61-35AC-5E11D22BB59E}"/>
              </a:ext>
            </a:extLst>
          </p:cNvPr>
          <p:cNvSpPr/>
          <p:nvPr/>
        </p:nvSpPr>
        <p:spPr>
          <a:xfrm>
            <a:off x="212199" y="3652169"/>
            <a:ext cx="2831906" cy="2991001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06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>
          <a:extLst>
            <a:ext uri="{FF2B5EF4-FFF2-40B4-BE49-F238E27FC236}">
              <a16:creationId xmlns:a16="http://schemas.microsoft.com/office/drawing/2014/main" id="{A30B71F1-6315-4FFE-3E9C-4D94ABB46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CAD92-87B0-1026-27C2-B0AF119875FD}"/>
              </a:ext>
            </a:extLst>
          </p:cNvPr>
          <p:cNvSpPr txBox="1">
            <a:spLocks/>
          </p:cNvSpPr>
          <p:nvPr/>
        </p:nvSpPr>
        <p:spPr>
          <a:xfrm>
            <a:off x="0" y="12139"/>
            <a:ext cx="12192000" cy="867649"/>
          </a:xfrm>
          <a:prstGeom prst="rect">
            <a:avLst/>
          </a:prstGeom>
          <a:noFill/>
        </p:spPr>
        <p:txBody>
          <a:bodyPr vert="horz" lIns="82296" tIns="41148" rIns="82296" bIns="41148" rtlCol="0" anchor="ctr">
            <a:normAutofit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Survey aims to capture both Individual and family level attributes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294294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496246F-19BB-21C7-51C5-F65E831F330D}"/>
              </a:ext>
            </a:extLst>
          </p:cNvPr>
          <p:cNvGrpSpPr/>
          <p:nvPr/>
        </p:nvGrpSpPr>
        <p:grpSpPr>
          <a:xfrm>
            <a:off x="212199" y="1324941"/>
            <a:ext cx="2672274" cy="5120832"/>
            <a:chOff x="212199" y="1309155"/>
            <a:chExt cx="2672274" cy="5120832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DEC630D-B0FA-9996-0CE7-E19A53754D5D}"/>
                </a:ext>
              </a:extLst>
            </p:cNvPr>
            <p:cNvSpPr/>
            <p:nvPr/>
          </p:nvSpPr>
          <p:spPr>
            <a:xfrm>
              <a:off x="212202" y="5828103"/>
              <a:ext cx="2672271" cy="60188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Family level Questions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EE2EF2B-7431-C1BD-C3BB-5FFFFA5F745F}"/>
                </a:ext>
              </a:extLst>
            </p:cNvPr>
            <p:cNvGrpSpPr/>
            <p:nvPr/>
          </p:nvGrpSpPr>
          <p:grpSpPr>
            <a:xfrm>
              <a:off x="212199" y="1309155"/>
              <a:ext cx="2672274" cy="3704856"/>
              <a:chOff x="212199" y="1309155"/>
              <a:chExt cx="2672274" cy="3704856"/>
            </a:xfrm>
          </p:grpSpPr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F72C0E6E-C85F-6BB3-0A84-E18A740FF538}"/>
                  </a:ext>
                </a:extLst>
              </p:cNvPr>
              <p:cNvSpPr/>
              <p:nvPr/>
            </p:nvSpPr>
            <p:spPr>
              <a:xfrm>
                <a:off x="212202" y="1309155"/>
                <a:ext cx="2672271" cy="601884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Individual level Questions</a:t>
                </a:r>
              </a:p>
            </p:txBody>
          </p:sp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F7154D21-5EAF-4B29-D85F-D90E615F158D}"/>
                  </a:ext>
                </a:extLst>
              </p:cNvPr>
              <p:cNvSpPr/>
              <p:nvPr/>
            </p:nvSpPr>
            <p:spPr>
              <a:xfrm>
                <a:off x="581111" y="2084898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Basic Profile</a:t>
                </a:r>
              </a:p>
            </p:txBody>
          </p:sp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7F085647-2DDC-DCC9-5E11-2173124B34BA}"/>
                  </a:ext>
                </a:extLst>
              </p:cNvPr>
              <p:cNvSpPr/>
              <p:nvPr/>
            </p:nvSpPr>
            <p:spPr>
              <a:xfrm>
                <a:off x="581111" y="2860641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Social Profile</a:t>
                </a:r>
              </a:p>
            </p:txBody>
          </p:sp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CEBAB557-7CB3-3395-C01A-90D2C3778B7B}"/>
                  </a:ext>
                </a:extLst>
              </p:cNvPr>
              <p:cNvSpPr/>
              <p:nvPr/>
            </p:nvSpPr>
            <p:spPr>
              <a:xfrm>
                <a:off x="581111" y="3636384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Education &amp; Skilling</a:t>
                </a:r>
              </a:p>
            </p:txBody>
          </p:sp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D4C48E48-6567-61FA-ED64-0D94FF546E67}"/>
                  </a:ext>
                </a:extLst>
              </p:cNvPr>
              <p:cNvSpPr/>
              <p:nvPr/>
            </p:nvSpPr>
            <p:spPr>
              <a:xfrm>
                <a:off x="581111" y="4412127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Employment &amp; Livelihood</a:t>
                </a:r>
              </a:p>
            </p:txBody>
          </p:sp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86E0763B-C206-504D-9535-4E87D8D801CE}"/>
                  </a:ext>
                </a:extLst>
              </p:cNvPr>
              <p:cNvSpPr/>
              <p:nvPr/>
            </p:nvSpPr>
            <p:spPr>
              <a:xfrm>
                <a:off x="212199" y="2084898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A</a:t>
                </a:r>
              </a:p>
            </p:txBody>
          </p:sp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E3214A58-CDB9-4908-D626-4265A0C0C512}"/>
                  </a:ext>
                </a:extLst>
              </p:cNvPr>
              <p:cNvSpPr/>
              <p:nvPr/>
            </p:nvSpPr>
            <p:spPr>
              <a:xfrm>
                <a:off x="212199" y="2860641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B</a:t>
                </a:r>
              </a:p>
            </p:txBody>
          </p:sp>
          <p:sp>
            <p:nvSpPr>
              <p:cNvPr id="37" name="Rounded Rectangle 36">
                <a:extLst>
                  <a:ext uri="{FF2B5EF4-FFF2-40B4-BE49-F238E27FC236}">
                    <a16:creationId xmlns:a16="http://schemas.microsoft.com/office/drawing/2014/main" id="{C0EB3C22-0278-2A49-4FB3-59E051968D18}"/>
                  </a:ext>
                </a:extLst>
              </p:cNvPr>
              <p:cNvSpPr/>
              <p:nvPr/>
            </p:nvSpPr>
            <p:spPr>
              <a:xfrm>
                <a:off x="212199" y="3636384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C</a:t>
                </a:r>
              </a:p>
            </p:txBody>
          </p:sp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E864355A-B6EE-0D17-BF26-7662510D9F72}"/>
                  </a:ext>
                </a:extLst>
              </p:cNvPr>
              <p:cNvSpPr/>
              <p:nvPr/>
            </p:nvSpPr>
            <p:spPr>
              <a:xfrm>
                <a:off x="212199" y="4412127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D</a:t>
                </a:r>
              </a:p>
            </p:txBody>
          </p:sp>
        </p:grpSp>
        <p:sp>
          <p:nvSpPr>
            <p:cNvPr id="40" name="object 15">
              <a:extLst>
                <a:ext uri="{FF2B5EF4-FFF2-40B4-BE49-F238E27FC236}">
                  <a16:creationId xmlns:a16="http://schemas.microsoft.com/office/drawing/2014/main" id="{1DEE0015-316F-DFC6-9430-447206FA4D91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431042" y="4791057"/>
              <a:ext cx="234590" cy="1260000"/>
            </a:xfrm>
            <a:custGeom>
              <a:avLst/>
              <a:gdLst/>
              <a:ahLst/>
              <a:cxnLst/>
              <a:rect l="l" t="t" r="r" b="b"/>
              <a:pathLst>
                <a:path w="589914" h="1718945">
                  <a:moveTo>
                    <a:pt x="294904" y="0"/>
                  </a:moveTo>
                  <a:lnTo>
                    <a:pt x="0" y="0"/>
                  </a:lnTo>
                  <a:lnTo>
                    <a:pt x="294904" y="859221"/>
                  </a:lnTo>
                  <a:lnTo>
                    <a:pt x="0" y="1718440"/>
                  </a:lnTo>
                  <a:lnTo>
                    <a:pt x="294904" y="1718440"/>
                  </a:lnTo>
                  <a:lnTo>
                    <a:pt x="589808" y="859221"/>
                  </a:lnTo>
                  <a:lnTo>
                    <a:pt x="294904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42BC374-F2DA-412C-F1A4-B60CDCB9D0BF}"/>
              </a:ext>
            </a:extLst>
          </p:cNvPr>
          <p:cNvCxnSpPr>
            <a:cxnSpLocks/>
          </p:cNvCxnSpPr>
          <p:nvPr/>
        </p:nvCxnSpPr>
        <p:spPr>
          <a:xfrm>
            <a:off x="3061850" y="1021236"/>
            <a:ext cx="0" cy="5728243"/>
          </a:xfrm>
          <a:prstGeom prst="line">
            <a:avLst/>
          </a:prstGeom>
          <a:ln w="9525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3054FA49-A564-FB0E-2829-3D2F9456B178}"/>
              </a:ext>
            </a:extLst>
          </p:cNvPr>
          <p:cNvSpPr/>
          <p:nvPr/>
        </p:nvSpPr>
        <p:spPr>
          <a:xfrm>
            <a:off x="92370" y="1194686"/>
            <a:ext cx="2831906" cy="2419135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oto Sans" panose="020B050204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E3A6E4-2C62-6E61-35AC-5E11D22BB59E}"/>
              </a:ext>
            </a:extLst>
          </p:cNvPr>
          <p:cNvSpPr/>
          <p:nvPr/>
        </p:nvSpPr>
        <p:spPr>
          <a:xfrm>
            <a:off x="212199" y="4427913"/>
            <a:ext cx="2831906" cy="2215258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oto Sans" panose="020B0502040504020204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3B2DAFD-9451-9420-992D-63A259C35A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412552"/>
              </p:ext>
            </p:extLst>
          </p:nvPr>
        </p:nvGraphicFramePr>
        <p:xfrm>
          <a:off x="3330979" y="1440720"/>
          <a:ext cx="8574440" cy="5005053"/>
        </p:xfrm>
        <a:graphic>
          <a:graphicData uri="http://schemas.openxmlformats.org/drawingml/2006/table">
            <a:tbl>
              <a:tblPr/>
              <a:tblGrid>
                <a:gridCol w="409901">
                  <a:extLst>
                    <a:ext uri="{9D8B030D-6E8A-4147-A177-3AD203B41FA5}">
                      <a16:colId xmlns:a16="http://schemas.microsoft.com/office/drawing/2014/main" val="3875156857"/>
                    </a:ext>
                  </a:extLst>
                </a:gridCol>
                <a:gridCol w="3059593">
                  <a:extLst>
                    <a:ext uri="{9D8B030D-6E8A-4147-A177-3AD203B41FA5}">
                      <a16:colId xmlns:a16="http://schemas.microsoft.com/office/drawing/2014/main" val="1241324505"/>
                    </a:ext>
                  </a:extLst>
                </a:gridCol>
                <a:gridCol w="1541998">
                  <a:extLst>
                    <a:ext uri="{9D8B030D-6E8A-4147-A177-3AD203B41FA5}">
                      <a16:colId xmlns:a16="http://schemas.microsoft.com/office/drawing/2014/main" val="2934003374"/>
                    </a:ext>
                  </a:extLst>
                </a:gridCol>
                <a:gridCol w="3562948">
                  <a:extLst>
                    <a:ext uri="{9D8B030D-6E8A-4147-A177-3AD203B41FA5}">
                      <a16:colId xmlns:a16="http://schemas.microsoft.com/office/drawing/2014/main" val="3793321347"/>
                    </a:ext>
                  </a:extLst>
                </a:gridCol>
              </a:tblGrid>
              <a:tr h="919868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SN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Question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Auto-populated</a:t>
                      </a: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(Yes, No, Yes &amp; Editable)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Pre-population sources / Validations / Remarks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02634"/>
                  </a:ext>
                </a:extLst>
              </a:tr>
              <a:tr h="831057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11a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Are you currently pursuing any education?*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Validate through admission letter/Student ID card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Capture APAR ID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4809731"/>
                  </a:ext>
                </a:extLst>
              </a:tr>
              <a:tr h="436597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11b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What education are you currently pursuing?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66227"/>
                  </a:ext>
                </a:extLst>
              </a:tr>
              <a:tr h="685007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11c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Enter the place where respondent has been studying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470301"/>
                  </a:ext>
                </a:extLst>
              </a:tr>
              <a:tr h="685007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12a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What is the highest level of formal education completed?*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Yes &amp; Editable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Pre-populated from GSWS database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Validate through mark-sheet/degree 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3808104"/>
                  </a:ext>
                </a:extLst>
              </a:tr>
              <a:tr h="574323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12b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Are you a dropout from college?*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Validate through admission letter/Student ID card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8677397"/>
                  </a:ext>
                </a:extLst>
              </a:tr>
              <a:tr h="436597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13a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Have you undergone any skill training?*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Validate through certifications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049036"/>
                  </a:ext>
                </a:extLst>
              </a:tr>
              <a:tr h="436597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13b</a:t>
                      </a:r>
                      <a:endParaRPr lang="en-IN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What type of skill training have you taken?</a:t>
                      </a:r>
                      <a:endParaRPr lang="en-IN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  <a:endParaRPr lang="en-IN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0168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670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>
          <a:extLst>
            <a:ext uri="{FF2B5EF4-FFF2-40B4-BE49-F238E27FC236}">
              <a16:creationId xmlns:a16="http://schemas.microsoft.com/office/drawing/2014/main" id="{A30B71F1-6315-4FFE-3E9C-4D94ABB46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CAD92-87B0-1026-27C2-B0AF119875FD}"/>
              </a:ext>
            </a:extLst>
          </p:cNvPr>
          <p:cNvSpPr txBox="1">
            <a:spLocks/>
          </p:cNvSpPr>
          <p:nvPr/>
        </p:nvSpPr>
        <p:spPr>
          <a:xfrm>
            <a:off x="0" y="12139"/>
            <a:ext cx="12192000" cy="867649"/>
          </a:xfrm>
          <a:prstGeom prst="rect">
            <a:avLst/>
          </a:prstGeom>
          <a:noFill/>
        </p:spPr>
        <p:txBody>
          <a:bodyPr vert="horz" lIns="82296" tIns="41148" rIns="82296" bIns="41148" rtlCol="0" anchor="ctr">
            <a:normAutofit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Survey aims to capture both Individual and family level attributes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294294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496246F-19BB-21C7-51C5-F65E831F330D}"/>
              </a:ext>
            </a:extLst>
          </p:cNvPr>
          <p:cNvGrpSpPr/>
          <p:nvPr/>
        </p:nvGrpSpPr>
        <p:grpSpPr>
          <a:xfrm>
            <a:off x="212199" y="1324941"/>
            <a:ext cx="2672274" cy="5120832"/>
            <a:chOff x="212199" y="1309155"/>
            <a:chExt cx="2672274" cy="5120832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DEC630D-B0FA-9996-0CE7-E19A53754D5D}"/>
                </a:ext>
              </a:extLst>
            </p:cNvPr>
            <p:cNvSpPr/>
            <p:nvPr/>
          </p:nvSpPr>
          <p:spPr>
            <a:xfrm>
              <a:off x="212202" y="5828103"/>
              <a:ext cx="2672271" cy="60188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Family level Questions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EE2EF2B-7431-C1BD-C3BB-5FFFFA5F745F}"/>
                </a:ext>
              </a:extLst>
            </p:cNvPr>
            <p:cNvGrpSpPr/>
            <p:nvPr/>
          </p:nvGrpSpPr>
          <p:grpSpPr>
            <a:xfrm>
              <a:off x="212199" y="1309155"/>
              <a:ext cx="2672274" cy="3704856"/>
              <a:chOff x="212199" y="1309155"/>
              <a:chExt cx="2672274" cy="3704856"/>
            </a:xfrm>
          </p:grpSpPr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F72C0E6E-C85F-6BB3-0A84-E18A740FF538}"/>
                  </a:ext>
                </a:extLst>
              </p:cNvPr>
              <p:cNvSpPr/>
              <p:nvPr/>
            </p:nvSpPr>
            <p:spPr>
              <a:xfrm>
                <a:off x="212202" y="1309155"/>
                <a:ext cx="2672271" cy="601884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Individual level Questions</a:t>
                </a:r>
              </a:p>
            </p:txBody>
          </p:sp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F7154D21-5EAF-4B29-D85F-D90E615F158D}"/>
                  </a:ext>
                </a:extLst>
              </p:cNvPr>
              <p:cNvSpPr/>
              <p:nvPr/>
            </p:nvSpPr>
            <p:spPr>
              <a:xfrm>
                <a:off x="581111" y="2084898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Basic Profile</a:t>
                </a:r>
              </a:p>
            </p:txBody>
          </p:sp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7F085647-2DDC-DCC9-5E11-2173124B34BA}"/>
                  </a:ext>
                </a:extLst>
              </p:cNvPr>
              <p:cNvSpPr/>
              <p:nvPr/>
            </p:nvSpPr>
            <p:spPr>
              <a:xfrm>
                <a:off x="581111" y="2860641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Social Profile</a:t>
                </a:r>
              </a:p>
            </p:txBody>
          </p:sp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CEBAB557-7CB3-3395-C01A-90D2C3778B7B}"/>
                  </a:ext>
                </a:extLst>
              </p:cNvPr>
              <p:cNvSpPr/>
              <p:nvPr/>
            </p:nvSpPr>
            <p:spPr>
              <a:xfrm>
                <a:off x="581111" y="3636384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Education &amp; Skilling</a:t>
                </a:r>
              </a:p>
            </p:txBody>
          </p:sp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D4C48E48-6567-61FA-ED64-0D94FF546E67}"/>
                  </a:ext>
                </a:extLst>
              </p:cNvPr>
              <p:cNvSpPr/>
              <p:nvPr/>
            </p:nvSpPr>
            <p:spPr>
              <a:xfrm>
                <a:off x="581111" y="4412127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Employment &amp; Livelihood</a:t>
                </a:r>
              </a:p>
            </p:txBody>
          </p:sp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86E0763B-C206-504D-9535-4E87D8D801CE}"/>
                  </a:ext>
                </a:extLst>
              </p:cNvPr>
              <p:cNvSpPr/>
              <p:nvPr/>
            </p:nvSpPr>
            <p:spPr>
              <a:xfrm>
                <a:off x="212199" y="2084898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A</a:t>
                </a:r>
              </a:p>
            </p:txBody>
          </p:sp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E3214A58-CDB9-4908-D626-4265A0C0C512}"/>
                  </a:ext>
                </a:extLst>
              </p:cNvPr>
              <p:cNvSpPr/>
              <p:nvPr/>
            </p:nvSpPr>
            <p:spPr>
              <a:xfrm>
                <a:off x="212199" y="2860641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B</a:t>
                </a:r>
              </a:p>
            </p:txBody>
          </p:sp>
          <p:sp>
            <p:nvSpPr>
              <p:cNvPr id="37" name="Rounded Rectangle 36">
                <a:extLst>
                  <a:ext uri="{FF2B5EF4-FFF2-40B4-BE49-F238E27FC236}">
                    <a16:creationId xmlns:a16="http://schemas.microsoft.com/office/drawing/2014/main" id="{C0EB3C22-0278-2A49-4FB3-59E051968D18}"/>
                  </a:ext>
                </a:extLst>
              </p:cNvPr>
              <p:cNvSpPr/>
              <p:nvPr/>
            </p:nvSpPr>
            <p:spPr>
              <a:xfrm>
                <a:off x="212199" y="3636384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C</a:t>
                </a:r>
              </a:p>
            </p:txBody>
          </p:sp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E864355A-B6EE-0D17-BF26-7662510D9F72}"/>
                  </a:ext>
                </a:extLst>
              </p:cNvPr>
              <p:cNvSpPr/>
              <p:nvPr/>
            </p:nvSpPr>
            <p:spPr>
              <a:xfrm>
                <a:off x="212199" y="4412127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D</a:t>
                </a:r>
              </a:p>
            </p:txBody>
          </p:sp>
        </p:grpSp>
        <p:sp>
          <p:nvSpPr>
            <p:cNvPr id="40" name="object 15">
              <a:extLst>
                <a:ext uri="{FF2B5EF4-FFF2-40B4-BE49-F238E27FC236}">
                  <a16:creationId xmlns:a16="http://schemas.microsoft.com/office/drawing/2014/main" id="{1DEE0015-316F-DFC6-9430-447206FA4D91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431042" y="4791057"/>
              <a:ext cx="234590" cy="1260000"/>
            </a:xfrm>
            <a:custGeom>
              <a:avLst/>
              <a:gdLst/>
              <a:ahLst/>
              <a:cxnLst/>
              <a:rect l="l" t="t" r="r" b="b"/>
              <a:pathLst>
                <a:path w="589914" h="1718945">
                  <a:moveTo>
                    <a:pt x="294904" y="0"/>
                  </a:moveTo>
                  <a:lnTo>
                    <a:pt x="0" y="0"/>
                  </a:lnTo>
                  <a:lnTo>
                    <a:pt x="294904" y="859221"/>
                  </a:lnTo>
                  <a:lnTo>
                    <a:pt x="0" y="1718440"/>
                  </a:lnTo>
                  <a:lnTo>
                    <a:pt x="294904" y="1718440"/>
                  </a:lnTo>
                  <a:lnTo>
                    <a:pt x="589808" y="859221"/>
                  </a:lnTo>
                  <a:lnTo>
                    <a:pt x="294904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42BC374-F2DA-412C-F1A4-B60CDCB9D0BF}"/>
              </a:ext>
            </a:extLst>
          </p:cNvPr>
          <p:cNvCxnSpPr>
            <a:cxnSpLocks/>
          </p:cNvCxnSpPr>
          <p:nvPr/>
        </p:nvCxnSpPr>
        <p:spPr>
          <a:xfrm>
            <a:off x="3061850" y="1021236"/>
            <a:ext cx="0" cy="5728243"/>
          </a:xfrm>
          <a:prstGeom prst="line">
            <a:avLst/>
          </a:prstGeom>
          <a:ln w="9525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3054FA49-A564-FB0E-2829-3D2F9456B178}"/>
              </a:ext>
            </a:extLst>
          </p:cNvPr>
          <p:cNvSpPr/>
          <p:nvPr/>
        </p:nvSpPr>
        <p:spPr>
          <a:xfrm>
            <a:off x="92370" y="1194686"/>
            <a:ext cx="2831906" cy="3059368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oto Sans" panose="020B050204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E3A6E4-2C62-6E61-35AC-5E11D22BB59E}"/>
              </a:ext>
            </a:extLst>
          </p:cNvPr>
          <p:cNvSpPr/>
          <p:nvPr/>
        </p:nvSpPr>
        <p:spPr>
          <a:xfrm>
            <a:off x="212199" y="5203655"/>
            <a:ext cx="2831906" cy="1439515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oto Sans" panose="020B0502040504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84B592E-0574-2351-A83E-3E57FCBE82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300058"/>
              </p:ext>
            </p:extLst>
          </p:nvPr>
        </p:nvGraphicFramePr>
        <p:xfrm>
          <a:off x="3330979" y="1440719"/>
          <a:ext cx="8574440" cy="5005054"/>
        </p:xfrm>
        <a:graphic>
          <a:graphicData uri="http://schemas.openxmlformats.org/drawingml/2006/table">
            <a:tbl>
              <a:tblPr/>
              <a:tblGrid>
                <a:gridCol w="409901">
                  <a:extLst>
                    <a:ext uri="{9D8B030D-6E8A-4147-A177-3AD203B41FA5}">
                      <a16:colId xmlns:a16="http://schemas.microsoft.com/office/drawing/2014/main" val="3875156857"/>
                    </a:ext>
                  </a:extLst>
                </a:gridCol>
                <a:gridCol w="3059593">
                  <a:extLst>
                    <a:ext uri="{9D8B030D-6E8A-4147-A177-3AD203B41FA5}">
                      <a16:colId xmlns:a16="http://schemas.microsoft.com/office/drawing/2014/main" val="1241324505"/>
                    </a:ext>
                  </a:extLst>
                </a:gridCol>
                <a:gridCol w="1541998">
                  <a:extLst>
                    <a:ext uri="{9D8B030D-6E8A-4147-A177-3AD203B41FA5}">
                      <a16:colId xmlns:a16="http://schemas.microsoft.com/office/drawing/2014/main" val="2934003374"/>
                    </a:ext>
                  </a:extLst>
                </a:gridCol>
                <a:gridCol w="3562948">
                  <a:extLst>
                    <a:ext uri="{9D8B030D-6E8A-4147-A177-3AD203B41FA5}">
                      <a16:colId xmlns:a16="http://schemas.microsoft.com/office/drawing/2014/main" val="3793321347"/>
                    </a:ext>
                  </a:extLst>
                </a:gridCol>
              </a:tblGrid>
              <a:tr h="1178003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SN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Question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Auto-populated</a:t>
                      </a: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(Yes, No, Yes &amp; Editable)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Pre-population sources / Validations / Remarks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02634"/>
                  </a:ext>
                </a:extLst>
              </a:tr>
              <a:tr h="1195351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14a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What is/are your main source/s of income (Occupation/s)?*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Yes &amp; Editable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Pre-populated from GSWS database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Verify through, MGNREGA card, ID cards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Capture ID of above sources, if available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4809731"/>
                  </a:ext>
                </a:extLst>
              </a:tr>
              <a:tr h="559116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14b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Are you self-employed?*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Self-reported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66227"/>
                  </a:ext>
                </a:extLst>
              </a:tr>
              <a:tr h="1195351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14c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What is your average monthly income (INR)?*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Validate through Income Certificate if available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Capture ID of above sources, if available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470301"/>
                  </a:ext>
                </a:extLst>
              </a:tr>
              <a:tr h="877233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Do you migrate seasonally for work  (Intra-state migration)?*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Self-reported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3808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18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>
          <a:extLst>
            <a:ext uri="{FF2B5EF4-FFF2-40B4-BE49-F238E27FC236}">
              <a16:creationId xmlns:a16="http://schemas.microsoft.com/office/drawing/2014/main" id="{A30B71F1-6315-4FFE-3E9C-4D94ABB46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CAD92-87B0-1026-27C2-B0AF119875FD}"/>
              </a:ext>
            </a:extLst>
          </p:cNvPr>
          <p:cNvSpPr txBox="1">
            <a:spLocks/>
          </p:cNvSpPr>
          <p:nvPr/>
        </p:nvSpPr>
        <p:spPr>
          <a:xfrm>
            <a:off x="0" y="12139"/>
            <a:ext cx="12192000" cy="867649"/>
          </a:xfrm>
          <a:prstGeom prst="rect">
            <a:avLst/>
          </a:prstGeom>
          <a:noFill/>
        </p:spPr>
        <p:txBody>
          <a:bodyPr vert="horz" lIns="82296" tIns="41148" rIns="82296" bIns="41148" rtlCol="0" anchor="ctr">
            <a:normAutofit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Survey aims to capture both Individual and family level attributes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294294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496246F-19BB-21C7-51C5-F65E831F330D}"/>
              </a:ext>
            </a:extLst>
          </p:cNvPr>
          <p:cNvGrpSpPr/>
          <p:nvPr/>
        </p:nvGrpSpPr>
        <p:grpSpPr>
          <a:xfrm>
            <a:off x="212199" y="1324941"/>
            <a:ext cx="2672274" cy="5120832"/>
            <a:chOff x="212199" y="1309155"/>
            <a:chExt cx="2672274" cy="5120832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DEC630D-B0FA-9996-0CE7-E19A53754D5D}"/>
                </a:ext>
              </a:extLst>
            </p:cNvPr>
            <p:cNvSpPr/>
            <p:nvPr/>
          </p:nvSpPr>
          <p:spPr>
            <a:xfrm>
              <a:off x="212202" y="5828103"/>
              <a:ext cx="2672271" cy="60188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Family level Questions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EE2EF2B-7431-C1BD-C3BB-5FFFFA5F745F}"/>
                </a:ext>
              </a:extLst>
            </p:cNvPr>
            <p:cNvGrpSpPr/>
            <p:nvPr/>
          </p:nvGrpSpPr>
          <p:grpSpPr>
            <a:xfrm>
              <a:off x="212199" y="1309155"/>
              <a:ext cx="2672274" cy="3704856"/>
              <a:chOff x="212199" y="1309155"/>
              <a:chExt cx="2672274" cy="3704856"/>
            </a:xfrm>
          </p:grpSpPr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F72C0E6E-C85F-6BB3-0A84-E18A740FF538}"/>
                  </a:ext>
                </a:extLst>
              </p:cNvPr>
              <p:cNvSpPr/>
              <p:nvPr/>
            </p:nvSpPr>
            <p:spPr>
              <a:xfrm>
                <a:off x="212202" y="1309155"/>
                <a:ext cx="2672271" cy="601884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Individual level Questions</a:t>
                </a:r>
              </a:p>
            </p:txBody>
          </p:sp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F7154D21-5EAF-4B29-D85F-D90E615F158D}"/>
                  </a:ext>
                </a:extLst>
              </p:cNvPr>
              <p:cNvSpPr/>
              <p:nvPr/>
            </p:nvSpPr>
            <p:spPr>
              <a:xfrm>
                <a:off x="581111" y="2084898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Basic Profile</a:t>
                </a:r>
              </a:p>
            </p:txBody>
          </p:sp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7F085647-2DDC-DCC9-5E11-2173124B34BA}"/>
                  </a:ext>
                </a:extLst>
              </p:cNvPr>
              <p:cNvSpPr/>
              <p:nvPr/>
            </p:nvSpPr>
            <p:spPr>
              <a:xfrm>
                <a:off x="581111" y="2860641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Social Profile</a:t>
                </a:r>
              </a:p>
            </p:txBody>
          </p:sp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CEBAB557-7CB3-3395-C01A-90D2C3778B7B}"/>
                  </a:ext>
                </a:extLst>
              </p:cNvPr>
              <p:cNvSpPr/>
              <p:nvPr/>
            </p:nvSpPr>
            <p:spPr>
              <a:xfrm>
                <a:off x="581111" y="3636384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Education &amp; Skilling</a:t>
                </a:r>
              </a:p>
            </p:txBody>
          </p:sp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D4C48E48-6567-61FA-ED64-0D94FF546E67}"/>
                  </a:ext>
                </a:extLst>
              </p:cNvPr>
              <p:cNvSpPr/>
              <p:nvPr/>
            </p:nvSpPr>
            <p:spPr>
              <a:xfrm>
                <a:off x="581111" y="4412127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Employment &amp; Livelihood</a:t>
                </a:r>
              </a:p>
            </p:txBody>
          </p:sp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86E0763B-C206-504D-9535-4E87D8D801CE}"/>
                  </a:ext>
                </a:extLst>
              </p:cNvPr>
              <p:cNvSpPr/>
              <p:nvPr/>
            </p:nvSpPr>
            <p:spPr>
              <a:xfrm>
                <a:off x="212199" y="2084898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A</a:t>
                </a:r>
              </a:p>
            </p:txBody>
          </p:sp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E3214A58-CDB9-4908-D626-4265A0C0C512}"/>
                  </a:ext>
                </a:extLst>
              </p:cNvPr>
              <p:cNvSpPr/>
              <p:nvPr/>
            </p:nvSpPr>
            <p:spPr>
              <a:xfrm>
                <a:off x="212199" y="2860641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B</a:t>
                </a:r>
              </a:p>
            </p:txBody>
          </p:sp>
          <p:sp>
            <p:nvSpPr>
              <p:cNvPr id="37" name="Rounded Rectangle 36">
                <a:extLst>
                  <a:ext uri="{FF2B5EF4-FFF2-40B4-BE49-F238E27FC236}">
                    <a16:creationId xmlns:a16="http://schemas.microsoft.com/office/drawing/2014/main" id="{C0EB3C22-0278-2A49-4FB3-59E051968D18}"/>
                  </a:ext>
                </a:extLst>
              </p:cNvPr>
              <p:cNvSpPr/>
              <p:nvPr/>
            </p:nvSpPr>
            <p:spPr>
              <a:xfrm>
                <a:off x="212199" y="3636384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C</a:t>
                </a:r>
              </a:p>
            </p:txBody>
          </p:sp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E864355A-B6EE-0D17-BF26-7662510D9F72}"/>
                  </a:ext>
                </a:extLst>
              </p:cNvPr>
              <p:cNvSpPr/>
              <p:nvPr/>
            </p:nvSpPr>
            <p:spPr>
              <a:xfrm>
                <a:off x="212199" y="4412127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D</a:t>
                </a:r>
              </a:p>
            </p:txBody>
          </p:sp>
        </p:grpSp>
        <p:sp>
          <p:nvSpPr>
            <p:cNvPr id="40" name="object 15">
              <a:extLst>
                <a:ext uri="{FF2B5EF4-FFF2-40B4-BE49-F238E27FC236}">
                  <a16:creationId xmlns:a16="http://schemas.microsoft.com/office/drawing/2014/main" id="{1DEE0015-316F-DFC6-9430-447206FA4D91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431042" y="4791057"/>
              <a:ext cx="234590" cy="1260000"/>
            </a:xfrm>
            <a:custGeom>
              <a:avLst/>
              <a:gdLst/>
              <a:ahLst/>
              <a:cxnLst/>
              <a:rect l="l" t="t" r="r" b="b"/>
              <a:pathLst>
                <a:path w="589914" h="1718945">
                  <a:moveTo>
                    <a:pt x="294904" y="0"/>
                  </a:moveTo>
                  <a:lnTo>
                    <a:pt x="0" y="0"/>
                  </a:lnTo>
                  <a:lnTo>
                    <a:pt x="294904" y="859221"/>
                  </a:lnTo>
                  <a:lnTo>
                    <a:pt x="0" y="1718440"/>
                  </a:lnTo>
                  <a:lnTo>
                    <a:pt x="294904" y="1718440"/>
                  </a:lnTo>
                  <a:lnTo>
                    <a:pt x="589808" y="859221"/>
                  </a:lnTo>
                  <a:lnTo>
                    <a:pt x="294904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42BC374-F2DA-412C-F1A4-B60CDCB9D0BF}"/>
              </a:ext>
            </a:extLst>
          </p:cNvPr>
          <p:cNvCxnSpPr>
            <a:cxnSpLocks/>
          </p:cNvCxnSpPr>
          <p:nvPr/>
        </p:nvCxnSpPr>
        <p:spPr>
          <a:xfrm>
            <a:off x="3061850" y="1021236"/>
            <a:ext cx="0" cy="5728243"/>
          </a:xfrm>
          <a:prstGeom prst="line">
            <a:avLst/>
          </a:prstGeom>
          <a:ln w="9525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3054FA49-A564-FB0E-2829-3D2F9456B178}"/>
              </a:ext>
            </a:extLst>
          </p:cNvPr>
          <p:cNvSpPr/>
          <p:nvPr/>
        </p:nvSpPr>
        <p:spPr>
          <a:xfrm>
            <a:off x="92370" y="1194686"/>
            <a:ext cx="2831906" cy="4445950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oto Sans" panose="020B0502040504020204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2F548B9-4F02-56BC-4F07-6AB23674D9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768761"/>
              </p:ext>
            </p:extLst>
          </p:nvPr>
        </p:nvGraphicFramePr>
        <p:xfrm>
          <a:off x="3330979" y="1440720"/>
          <a:ext cx="8574440" cy="5419259"/>
        </p:xfrm>
        <a:graphic>
          <a:graphicData uri="http://schemas.openxmlformats.org/drawingml/2006/table">
            <a:tbl>
              <a:tblPr/>
              <a:tblGrid>
                <a:gridCol w="409901">
                  <a:extLst>
                    <a:ext uri="{9D8B030D-6E8A-4147-A177-3AD203B41FA5}">
                      <a16:colId xmlns:a16="http://schemas.microsoft.com/office/drawing/2014/main" val="3875156857"/>
                    </a:ext>
                  </a:extLst>
                </a:gridCol>
                <a:gridCol w="3059593">
                  <a:extLst>
                    <a:ext uri="{9D8B030D-6E8A-4147-A177-3AD203B41FA5}">
                      <a16:colId xmlns:a16="http://schemas.microsoft.com/office/drawing/2014/main" val="1241324505"/>
                    </a:ext>
                  </a:extLst>
                </a:gridCol>
                <a:gridCol w="1541998">
                  <a:extLst>
                    <a:ext uri="{9D8B030D-6E8A-4147-A177-3AD203B41FA5}">
                      <a16:colId xmlns:a16="http://schemas.microsoft.com/office/drawing/2014/main" val="2934003374"/>
                    </a:ext>
                  </a:extLst>
                </a:gridCol>
                <a:gridCol w="3562948">
                  <a:extLst>
                    <a:ext uri="{9D8B030D-6E8A-4147-A177-3AD203B41FA5}">
                      <a16:colId xmlns:a16="http://schemas.microsoft.com/office/drawing/2014/main" val="3793321347"/>
                    </a:ext>
                  </a:extLst>
                </a:gridCol>
              </a:tblGrid>
              <a:tr h="567395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SN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Question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Auto-populated</a:t>
                      </a: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(Yes, No, Yes &amp; Editable)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Pre-population sources / Validations / Remarks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02634"/>
                  </a:ext>
                </a:extLst>
              </a:tr>
              <a:tr h="512614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Enter Household ID (HHID)*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Yes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Pre-populated from GSWS database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4809731"/>
                  </a:ext>
                </a:extLst>
              </a:tr>
              <a:tr h="422527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17a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Are all citizens consistently mapped with Household*</a:t>
                      </a:r>
                      <a:endParaRPr lang="en-IN" sz="1100" b="1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Required to capture the wrong mapping in Households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Self reported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66227"/>
                  </a:ext>
                </a:extLst>
              </a:tr>
              <a:tr h="422527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17b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Select the citizen which is inconsistently mapped*</a:t>
                      </a:r>
                      <a:endParaRPr lang="en-IN" sz="1100" b="1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470301"/>
                  </a:ext>
                </a:extLst>
              </a:tr>
              <a:tr h="269303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17c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Select reason for inconsistent mapping</a:t>
                      </a:r>
                      <a:endParaRPr lang="en-IN" sz="1100" b="1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3808104"/>
                  </a:ext>
                </a:extLst>
              </a:tr>
              <a:tr h="1230514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18a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Enter the current address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1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(including District, Mandal, Constituency, and Secretariat)*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Yes &amp; Editable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Pre-populated from GSWS database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Dynamic data point and part of basic citizen profile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Validated through Aadhaar, Passport, Driving license, Residence certificate, Gas bill, Current bill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Capture ID of above sources, if available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8677397"/>
                  </a:ext>
                </a:extLst>
              </a:tr>
              <a:tr h="783465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18b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Permanent Household address</a:t>
                      </a:r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* </a:t>
                      </a:r>
                      <a:r>
                        <a:rPr lang="en-IN" sz="1100" b="0" i="1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(including District, Mandal, Constituency, and Secretariat)</a:t>
                      </a:r>
                      <a:endParaRPr lang="en-IN" sz="1100" b="1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Validated through Aadhaar, Passport, Driving license, Residence certificate, Gas bill, Current bill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Capture ID of above sources, if available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049036"/>
                  </a:ext>
                </a:extLst>
              </a:tr>
              <a:tr h="374183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18c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Enter Door number of the household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Yes &amp; Editable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Pre-populated from PR&amp;RD database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6537953"/>
                  </a:ext>
                </a:extLst>
              </a:tr>
              <a:tr h="422527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18d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Capture geo-coordinates*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50000"/>
                        </a:lnSpc>
                      </a:pPr>
                      <a:r>
                        <a:rPr lang="en-IN" sz="11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NA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0449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87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>
          <a:extLst>
            <a:ext uri="{FF2B5EF4-FFF2-40B4-BE49-F238E27FC236}">
              <a16:creationId xmlns:a16="http://schemas.microsoft.com/office/drawing/2014/main" id="{A30B71F1-6315-4FFE-3E9C-4D94ABB46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CAD92-87B0-1026-27C2-B0AF119875FD}"/>
              </a:ext>
            </a:extLst>
          </p:cNvPr>
          <p:cNvSpPr txBox="1">
            <a:spLocks/>
          </p:cNvSpPr>
          <p:nvPr/>
        </p:nvSpPr>
        <p:spPr>
          <a:xfrm>
            <a:off x="0" y="12139"/>
            <a:ext cx="12192000" cy="867649"/>
          </a:xfrm>
          <a:prstGeom prst="rect">
            <a:avLst/>
          </a:prstGeom>
          <a:noFill/>
        </p:spPr>
        <p:txBody>
          <a:bodyPr vert="horz" lIns="82296" tIns="41148" rIns="82296" bIns="41148" rtlCol="0" anchor="ctr">
            <a:normAutofit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Survey aims to capture both Individual and family level attributes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294294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496246F-19BB-21C7-51C5-F65E831F330D}"/>
              </a:ext>
            </a:extLst>
          </p:cNvPr>
          <p:cNvGrpSpPr/>
          <p:nvPr/>
        </p:nvGrpSpPr>
        <p:grpSpPr>
          <a:xfrm>
            <a:off x="212199" y="1324941"/>
            <a:ext cx="2672274" cy="5120832"/>
            <a:chOff x="212199" y="1309155"/>
            <a:chExt cx="2672274" cy="5120832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DEC630D-B0FA-9996-0CE7-E19A53754D5D}"/>
                </a:ext>
              </a:extLst>
            </p:cNvPr>
            <p:cNvSpPr/>
            <p:nvPr/>
          </p:nvSpPr>
          <p:spPr>
            <a:xfrm>
              <a:off x="212202" y="5828103"/>
              <a:ext cx="2672271" cy="60188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Family level Questions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EE2EF2B-7431-C1BD-C3BB-5FFFFA5F745F}"/>
                </a:ext>
              </a:extLst>
            </p:cNvPr>
            <p:cNvGrpSpPr/>
            <p:nvPr/>
          </p:nvGrpSpPr>
          <p:grpSpPr>
            <a:xfrm>
              <a:off x="212199" y="1309155"/>
              <a:ext cx="2672274" cy="3704856"/>
              <a:chOff x="212199" y="1309155"/>
              <a:chExt cx="2672274" cy="3704856"/>
            </a:xfrm>
          </p:grpSpPr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F72C0E6E-C85F-6BB3-0A84-E18A740FF538}"/>
                  </a:ext>
                </a:extLst>
              </p:cNvPr>
              <p:cNvSpPr/>
              <p:nvPr/>
            </p:nvSpPr>
            <p:spPr>
              <a:xfrm>
                <a:off x="212202" y="1309155"/>
                <a:ext cx="2672271" cy="601884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Individual level Questions</a:t>
                </a:r>
              </a:p>
            </p:txBody>
          </p:sp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F7154D21-5EAF-4B29-D85F-D90E615F158D}"/>
                  </a:ext>
                </a:extLst>
              </p:cNvPr>
              <p:cNvSpPr/>
              <p:nvPr/>
            </p:nvSpPr>
            <p:spPr>
              <a:xfrm>
                <a:off x="581111" y="2084898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Basic Profile</a:t>
                </a:r>
              </a:p>
            </p:txBody>
          </p:sp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7F085647-2DDC-DCC9-5E11-2173124B34BA}"/>
                  </a:ext>
                </a:extLst>
              </p:cNvPr>
              <p:cNvSpPr/>
              <p:nvPr/>
            </p:nvSpPr>
            <p:spPr>
              <a:xfrm>
                <a:off x="581111" y="2860641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Social Profile</a:t>
                </a:r>
              </a:p>
            </p:txBody>
          </p:sp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CEBAB557-7CB3-3395-C01A-90D2C3778B7B}"/>
                  </a:ext>
                </a:extLst>
              </p:cNvPr>
              <p:cNvSpPr/>
              <p:nvPr/>
            </p:nvSpPr>
            <p:spPr>
              <a:xfrm>
                <a:off x="581111" y="3636384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Education &amp; Skilling</a:t>
                </a:r>
              </a:p>
            </p:txBody>
          </p:sp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D4C48E48-6567-61FA-ED64-0D94FF546E67}"/>
                  </a:ext>
                </a:extLst>
              </p:cNvPr>
              <p:cNvSpPr/>
              <p:nvPr/>
            </p:nvSpPr>
            <p:spPr>
              <a:xfrm>
                <a:off x="581111" y="4412127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Employment &amp; Livelihood</a:t>
                </a:r>
              </a:p>
            </p:txBody>
          </p:sp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86E0763B-C206-504D-9535-4E87D8D801CE}"/>
                  </a:ext>
                </a:extLst>
              </p:cNvPr>
              <p:cNvSpPr/>
              <p:nvPr/>
            </p:nvSpPr>
            <p:spPr>
              <a:xfrm>
                <a:off x="212199" y="2084898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A</a:t>
                </a:r>
              </a:p>
            </p:txBody>
          </p:sp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E3214A58-CDB9-4908-D626-4265A0C0C512}"/>
                  </a:ext>
                </a:extLst>
              </p:cNvPr>
              <p:cNvSpPr/>
              <p:nvPr/>
            </p:nvSpPr>
            <p:spPr>
              <a:xfrm>
                <a:off x="212199" y="2860641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B</a:t>
                </a:r>
              </a:p>
            </p:txBody>
          </p:sp>
          <p:sp>
            <p:nvSpPr>
              <p:cNvPr id="37" name="Rounded Rectangle 36">
                <a:extLst>
                  <a:ext uri="{FF2B5EF4-FFF2-40B4-BE49-F238E27FC236}">
                    <a16:creationId xmlns:a16="http://schemas.microsoft.com/office/drawing/2014/main" id="{C0EB3C22-0278-2A49-4FB3-59E051968D18}"/>
                  </a:ext>
                </a:extLst>
              </p:cNvPr>
              <p:cNvSpPr/>
              <p:nvPr/>
            </p:nvSpPr>
            <p:spPr>
              <a:xfrm>
                <a:off x="212199" y="3636384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C</a:t>
                </a:r>
              </a:p>
            </p:txBody>
          </p:sp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E864355A-B6EE-0D17-BF26-7662510D9F72}"/>
                  </a:ext>
                </a:extLst>
              </p:cNvPr>
              <p:cNvSpPr/>
              <p:nvPr/>
            </p:nvSpPr>
            <p:spPr>
              <a:xfrm>
                <a:off x="212199" y="4412127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D</a:t>
                </a:r>
              </a:p>
            </p:txBody>
          </p:sp>
        </p:grpSp>
        <p:sp>
          <p:nvSpPr>
            <p:cNvPr id="40" name="object 15">
              <a:extLst>
                <a:ext uri="{FF2B5EF4-FFF2-40B4-BE49-F238E27FC236}">
                  <a16:creationId xmlns:a16="http://schemas.microsoft.com/office/drawing/2014/main" id="{1DEE0015-316F-DFC6-9430-447206FA4D91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431042" y="4791057"/>
              <a:ext cx="234590" cy="1260000"/>
            </a:xfrm>
            <a:custGeom>
              <a:avLst/>
              <a:gdLst/>
              <a:ahLst/>
              <a:cxnLst/>
              <a:rect l="l" t="t" r="r" b="b"/>
              <a:pathLst>
                <a:path w="589914" h="1718945">
                  <a:moveTo>
                    <a:pt x="294904" y="0"/>
                  </a:moveTo>
                  <a:lnTo>
                    <a:pt x="0" y="0"/>
                  </a:lnTo>
                  <a:lnTo>
                    <a:pt x="294904" y="859221"/>
                  </a:lnTo>
                  <a:lnTo>
                    <a:pt x="0" y="1718440"/>
                  </a:lnTo>
                  <a:lnTo>
                    <a:pt x="294904" y="1718440"/>
                  </a:lnTo>
                  <a:lnTo>
                    <a:pt x="589808" y="859221"/>
                  </a:lnTo>
                  <a:lnTo>
                    <a:pt x="294904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42BC374-F2DA-412C-F1A4-B60CDCB9D0BF}"/>
              </a:ext>
            </a:extLst>
          </p:cNvPr>
          <p:cNvCxnSpPr>
            <a:cxnSpLocks/>
          </p:cNvCxnSpPr>
          <p:nvPr/>
        </p:nvCxnSpPr>
        <p:spPr>
          <a:xfrm>
            <a:off x="3061850" y="1021236"/>
            <a:ext cx="0" cy="5728243"/>
          </a:xfrm>
          <a:prstGeom prst="line">
            <a:avLst/>
          </a:prstGeom>
          <a:ln w="9525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3054FA49-A564-FB0E-2829-3D2F9456B178}"/>
              </a:ext>
            </a:extLst>
          </p:cNvPr>
          <p:cNvSpPr/>
          <p:nvPr/>
        </p:nvSpPr>
        <p:spPr>
          <a:xfrm>
            <a:off x="92370" y="1194686"/>
            <a:ext cx="2831906" cy="4523068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oto Sans" panose="020B0502040504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B622778-8D58-0C84-25B1-0676C967D3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481984"/>
              </p:ext>
            </p:extLst>
          </p:nvPr>
        </p:nvGraphicFramePr>
        <p:xfrm>
          <a:off x="3330979" y="1440720"/>
          <a:ext cx="8574440" cy="5348211"/>
        </p:xfrm>
        <a:graphic>
          <a:graphicData uri="http://schemas.openxmlformats.org/drawingml/2006/table">
            <a:tbl>
              <a:tblPr/>
              <a:tblGrid>
                <a:gridCol w="491874">
                  <a:extLst>
                    <a:ext uri="{9D8B030D-6E8A-4147-A177-3AD203B41FA5}">
                      <a16:colId xmlns:a16="http://schemas.microsoft.com/office/drawing/2014/main" val="3875156857"/>
                    </a:ext>
                  </a:extLst>
                </a:gridCol>
                <a:gridCol w="2977620">
                  <a:extLst>
                    <a:ext uri="{9D8B030D-6E8A-4147-A177-3AD203B41FA5}">
                      <a16:colId xmlns:a16="http://schemas.microsoft.com/office/drawing/2014/main" val="1241324505"/>
                    </a:ext>
                  </a:extLst>
                </a:gridCol>
                <a:gridCol w="1541998">
                  <a:extLst>
                    <a:ext uri="{9D8B030D-6E8A-4147-A177-3AD203B41FA5}">
                      <a16:colId xmlns:a16="http://schemas.microsoft.com/office/drawing/2014/main" val="2934003374"/>
                    </a:ext>
                  </a:extLst>
                </a:gridCol>
                <a:gridCol w="3562948">
                  <a:extLst>
                    <a:ext uri="{9D8B030D-6E8A-4147-A177-3AD203B41FA5}">
                      <a16:colId xmlns:a16="http://schemas.microsoft.com/office/drawing/2014/main" val="3793321347"/>
                    </a:ext>
                  </a:extLst>
                </a:gridCol>
              </a:tblGrid>
              <a:tr h="479361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SN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Question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Auto-populated</a:t>
                      </a: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(Yes, No, Yes &amp; Editable)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Pre-population sources / Validations / Remarks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02634"/>
                  </a:ext>
                </a:extLst>
              </a:tr>
              <a:tr h="35697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19a1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Select type of roof of the house where the household is living*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Validated through surveyor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4809731"/>
                  </a:ext>
                </a:extLst>
              </a:tr>
              <a:tr h="872069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19a2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Are you living in a rented/own house?*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If rented, validated through any reliable sources like rental agreement 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If own house, capture property tax number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66227"/>
                  </a:ext>
                </a:extLst>
              </a:tr>
              <a:tr h="678493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19b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Is there a water tap connection available in the household?*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Validate through water bill receipt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Capture water bill receipt number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470301"/>
                  </a:ext>
                </a:extLst>
              </a:tr>
              <a:tr h="678493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19c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Do you have access to LPG?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Validate through LPG customer ID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Capture LPG customer ID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3808104"/>
                  </a:ext>
                </a:extLst>
              </a:tr>
              <a:tr h="678493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19d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Do you have access to Wifi?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Validate through </a:t>
                      </a:r>
                      <a:r>
                        <a:rPr lang="en-IN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wifi</a:t>
                      </a: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connection number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Capture </a:t>
                      </a:r>
                      <a:r>
                        <a:rPr lang="en-IN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Wifi</a:t>
                      </a: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connection number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8677397"/>
                  </a:ext>
                </a:extLst>
              </a:tr>
              <a:tr h="291341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19e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Do you have access to mobile phone?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NA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049036"/>
                  </a:ext>
                </a:extLst>
              </a:tr>
              <a:tr h="484917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19f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Do you have access to electricity?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Capture Service Connection number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6537953"/>
                  </a:ext>
                </a:extLst>
              </a:tr>
              <a:tr h="484917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19g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Do you have access to toilet?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Validate through surveyor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0449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287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>
          <a:extLst>
            <a:ext uri="{FF2B5EF4-FFF2-40B4-BE49-F238E27FC236}">
              <a16:creationId xmlns:a16="http://schemas.microsoft.com/office/drawing/2014/main" id="{A30B71F1-6315-4FFE-3E9C-4D94ABB46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CAD92-87B0-1026-27C2-B0AF119875FD}"/>
              </a:ext>
            </a:extLst>
          </p:cNvPr>
          <p:cNvSpPr txBox="1">
            <a:spLocks/>
          </p:cNvSpPr>
          <p:nvPr/>
        </p:nvSpPr>
        <p:spPr>
          <a:xfrm>
            <a:off x="0" y="12139"/>
            <a:ext cx="12192000" cy="867649"/>
          </a:xfrm>
          <a:prstGeom prst="rect">
            <a:avLst/>
          </a:prstGeom>
          <a:noFill/>
        </p:spPr>
        <p:txBody>
          <a:bodyPr vert="horz" lIns="82296" tIns="41148" rIns="82296" bIns="41148" rtlCol="0" anchor="ctr">
            <a:normAutofit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Survey aims to capture both Individual and family level attributes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294294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496246F-19BB-21C7-51C5-F65E831F330D}"/>
              </a:ext>
            </a:extLst>
          </p:cNvPr>
          <p:cNvGrpSpPr/>
          <p:nvPr/>
        </p:nvGrpSpPr>
        <p:grpSpPr>
          <a:xfrm>
            <a:off x="212199" y="1324941"/>
            <a:ext cx="2672274" cy="5120832"/>
            <a:chOff x="212199" y="1309155"/>
            <a:chExt cx="2672274" cy="5120832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DEC630D-B0FA-9996-0CE7-E19A53754D5D}"/>
                </a:ext>
              </a:extLst>
            </p:cNvPr>
            <p:cNvSpPr/>
            <p:nvPr/>
          </p:nvSpPr>
          <p:spPr>
            <a:xfrm>
              <a:off x="212202" y="5828103"/>
              <a:ext cx="2672271" cy="60188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Family level Questions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EE2EF2B-7431-C1BD-C3BB-5FFFFA5F745F}"/>
                </a:ext>
              </a:extLst>
            </p:cNvPr>
            <p:cNvGrpSpPr/>
            <p:nvPr/>
          </p:nvGrpSpPr>
          <p:grpSpPr>
            <a:xfrm>
              <a:off x="212199" y="1309155"/>
              <a:ext cx="2672274" cy="3704856"/>
              <a:chOff x="212199" y="1309155"/>
              <a:chExt cx="2672274" cy="3704856"/>
            </a:xfrm>
          </p:grpSpPr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F72C0E6E-C85F-6BB3-0A84-E18A740FF538}"/>
                  </a:ext>
                </a:extLst>
              </p:cNvPr>
              <p:cNvSpPr/>
              <p:nvPr/>
            </p:nvSpPr>
            <p:spPr>
              <a:xfrm>
                <a:off x="212202" y="1309155"/>
                <a:ext cx="2672271" cy="601884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Individual level Questions</a:t>
                </a:r>
              </a:p>
            </p:txBody>
          </p:sp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F7154D21-5EAF-4B29-D85F-D90E615F158D}"/>
                  </a:ext>
                </a:extLst>
              </p:cNvPr>
              <p:cNvSpPr/>
              <p:nvPr/>
            </p:nvSpPr>
            <p:spPr>
              <a:xfrm>
                <a:off x="581111" y="2084898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Basic Profile</a:t>
                </a:r>
              </a:p>
            </p:txBody>
          </p:sp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7F085647-2DDC-DCC9-5E11-2173124B34BA}"/>
                  </a:ext>
                </a:extLst>
              </p:cNvPr>
              <p:cNvSpPr/>
              <p:nvPr/>
            </p:nvSpPr>
            <p:spPr>
              <a:xfrm>
                <a:off x="581111" y="2860641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Social Profile</a:t>
                </a:r>
              </a:p>
            </p:txBody>
          </p:sp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CEBAB557-7CB3-3395-C01A-90D2C3778B7B}"/>
                  </a:ext>
                </a:extLst>
              </p:cNvPr>
              <p:cNvSpPr/>
              <p:nvPr/>
            </p:nvSpPr>
            <p:spPr>
              <a:xfrm>
                <a:off x="581111" y="3636384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Education &amp; Skilling</a:t>
                </a:r>
              </a:p>
            </p:txBody>
          </p:sp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D4C48E48-6567-61FA-ED64-0D94FF546E67}"/>
                  </a:ext>
                </a:extLst>
              </p:cNvPr>
              <p:cNvSpPr/>
              <p:nvPr/>
            </p:nvSpPr>
            <p:spPr>
              <a:xfrm>
                <a:off x="581111" y="4412127"/>
                <a:ext cx="2303362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Employment &amp; Livelihood</a:t>
                </a:r>
              </a:p>
            </p:txBody>
          </p:sp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86E0763B-C206-504D-9535-4E87D8D801CE}"/>
                  </a:ext>
                </a:extLst>
              </p:cNvPr>
              <p:cNvSpPr/>
              <p:nvPr/>
            </p:nvSpPr>
            <p:spPr>
              <a:xfrm>
                <a:off x="212199" y="2084898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A</a:t>
                </a:r>
              </a:p>
            </p:txBody>
          </p:sp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E3214A58-CDB9-4908-D626-4265A0C0C512}"/>
                  </a:ext>
                </a:extLst>
              </p:cNvPr>
              <p:cNvSpPr/>
              <p:nvPr/>
            </p:nvSpPr>
            <p:spPr>
              <a:xfrm>
                <a:off x="212199" y="2860641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B</a:t>
                </a:r>
              </a:p>
            </p:txBody>
          </p:sp>
          <p:sp>
            <p:nvSpPr>
              <p:cNvPr id="37" name="Rounded Rectangle 36">
                <a:extLst>
                  <a:ext uri="{FF2B5EF4-FFF2-40B4-BE49-F238E27FC236}">
                    <a16:creationId xmlns:a16="http://schemas.microsoft.com/office/drawing/2014/main" id="{C0EB3C22-0278-2A49-4FB3-59E051968D18}"/>
                  </a:ext>
                </a:extLst>
              </p:cNvPr>
              <p:cNvSpPr/>
              <p:nvPr/>
            </p:nvSpPr>
            <p:spPr>
              <a:xfrm>
                <a:off x="212199" y="3636384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C</a:t>
                </a:r>
              </a:p>
            </p:txBody>
          </p:sp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E864355A-B6EE-0D17-BF26-7662510D9F72}"/>
                  </a:ext>
                </a:extLst>
              </p:cNvPr>
              <p:cNvSpPr/>
              <p:nvPr/>
            </p:nvSpPr>
            <p:spPr>
              <a:xfrm>
                <a:off x="212199" y="4412127"/>
                <a:ext cx="360000" cy="601884"/>
              </a:xfrm>
              <a:prstGeom prst="round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accent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rPr>
                  <a:t>D</a:t>
                </a:r>
              </a:p>
            </p:txBody>
          </p:sp>
        </p:grpSp>
        <p:sp>
          <p:nvSpPr>
            <p:cNvPr id="40" name="object 15">
              <a:extLst>
                <a:ext uri="{FF2B5EF4-FFF2-40B4-BE49-F238E27FC236}">
                  <a16:creationId xmlns:a16="http://schemas.microsoft.com/office/drawing/2014/main" id="{1DEE0015-316F-DFC6-9430-447206FA4D91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431042" y="4791057"/>
              <a:ext cx="234590" cy="1260000"/>
            </a:xfrm>
            <a:custGeom>
              <a:avLst/>
              <a:gdLst/>
              <a:ahLst/>
              <a:cxnLst/>
              <a:rect l="l" t="t" r="r" b="b"/>
              <a:pathLst>
                <a:path w="589914" h="1718945">
                  <a:moveTo>
                    <a:pt x="294904" y="0"/>
                  </a:moveTo>
                  <a:lnTo>
                    <a:pt x="0" y="0"/>
                  </a:lnTo>
                  <a:lnTo>
                    <a:pt x="294904" y="859221"/>
                  </a:lnTo>
                  <a:lnTo>
                    <a:pt x="0" y="1718440"/>
                  </a:lnTo>
                  <a:lnTo>
                    <a:pt x="294904" y="1718440"/>
                  </a:lnTo>
                  <a:lnTo>
                    <a:pt x="589808" y="859221"/>
                  </a:lnTo>
                  <a:lnTo>
                    <a:pt x="294904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42BC374-F2DA-412C-F1A4-B60CDCB9D0BF}"/>
              </a:ext>
            </a:extLst>
          </p:cNvPr>
          <p:cNvCxnSpPr>
            <a:cxnSpLocks/>
          </p:cNvCxnSpPr>
          <p:nvPr/>
        </p:nvCxnSpPr>
        <p:spPr>
          <a:xfrm>
            <a:off x="3061850" y="1021236"/>
            <a:ext cx="0" cy="5728243"/>
          </a:xfrm>
          <a:prstGeom prst="line">
            <a:avLst/>
          </a:prstGeom>
          <a:ln w="9525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3054FA49-A564-FB0E-2829-3D2F9456B178}"/>
              </a:ext>
            </a:extLst>
          </p:cNvPr>
          <p:cNvSpPr/>
          <p:nvPr/>
        </p:nvSpPr>
        <p:spPr>
          <a:xfrm>
            <a:off x="92370" y="1194686"/>
            <a:ext cx="2831906" cy="4445950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oto Sans" panose="020B0502040504020204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C0565D1-4847-4D7A-5C7B-47EA225725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900533"/>
              </p:ext>
            </p:extLst>
          </p:nvPr>
        </p:nvGraphicFramePr>
        <p:xfrm>
          <a:off x="3330979" y="1440719"/>
          <a:ext cx="8574440" cy="5005054"/>
        </p:xfrm>
        <a:graphic>
          <a:graphicData uri="http://schemas.openxmlformats.org/drawingml/2006/table">
            <a:tbl>
              <a:tblPr/>
              <a:tblGrid>
                <a:gridCol w="480857">
                  <a:extLst>
                    <a:ext uri="{9D8B030D-6E8A-4147-A177-3AD203B41FA5}">
                      <a16:colId xmlns:a16="http://schemas.microsoft.com/office/drawing/2014/main" val="3875156857"/>
                    </a:ext>
                  </a:extLst>
                </a:gridCol>
                <a:gridCol w="2988637">
                  <a:extLst>
                    <a:ext uri="{9D8B030D-6E8A-4147-A177-3AD203B41FA5}">
                      <a16:colId xmlns:a16="http://schemas.microsoft.com/office/drawing/2014/main" val="1241324505"/>
                    </a:ext>
                  </a:extLst>
                </a:gridCol>
                <a:gridCol w="1541998">
                  <a:extLst>
                    <a:ext uri="{9D8B030D-6E8A-4147-A177-3AD203B41FA5}">
                      <a16:colId xmlns:a16="http://schemas.microsoft.com/office/drawing/2014/main" val="2934003374"/>
                    </a:ext>
                  </a:extLst>
                </a:gridCol>
                <a:gridCol w="3562948">
                  <a:extLst>
                    <a:ext uri="{9D8B030D-6E8A-4147-A177-3AD203B41FA5}">
                      <a16:colId xmlns:a16="http://schemas.microsoft.com/office/drawing/2014/main" val="3793321347"/>
                    </a:ext>
                  </a:extLst>
                </a:gridCol>
              </a:tblGrid>
              <a:tr h="785535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SN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Question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Auto-populated</a:t>
                      </a: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(Yes, No, Yes &amp; Editable)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Pre-population sources / Validations / Remarks</a:t>
                      </a:r>
                    </a:p>
                  </a:txBody>
                  <a:tcPr marL="58929" marR="58929" marT="58929" marB="58929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02634"/>
                  </a:ext>
                </a:extLst>
              </a:tr>
              <a:tr h="709693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20a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Select the electronic assets the household possesses*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Validated through surveyor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4809731"/>
                  </a:ext>
                </a:extLst>
              </a:tr>
              <a:tr h="584971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20b1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Select the vehicular assets the household possesses*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66227"/>
                  </a:ext>
                </a:extLst>
              </a:tr>
              <a:tr h="584971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20b2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Capture Registration Number of Vehicle*</a:t>
                      </a:r>
                      <a:endParaRPr lang="en-IN" sz="1100" b="1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470301"/>
                  </a:ext>
                </a:extLst>
              </a:tr>
              <a:tr h="584971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20b2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Select the name of citizen against whom Vehicle is registered*</a:t>
                      </a:r>
                      <a:endParaRPr lang="en-IN" sz="1100" b="1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3808104"/>
                  </a:ext>
                </a:extLst>
              </a:tr>
              <a:tr h="584971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20c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Select the farm machinery assets the household possesses*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8677397"/>
                  </a:ext>
                </a:extLst>
              </a:tr>
              <a:tr h="584971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20d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Select the animal husbandry assets that the household possesses and their number*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049036"/>
                  </a:ext>
                </a:extLst>
              </a:tr>
              <a:tr h="584971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20e</a:t>
                      </a:r>
                      <a:endParaRPr lang="en-IN" sz="11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Select the miscellaneous assets that the household possesses*</a:t>
                      </a: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6537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094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>
          <a:extLst>
            <a:ext uri="{FF2B5EF4-FFF2-40B4-BE49-F238E27FC236}">
              <a16:creationId xmlns:a16="http://schemas.microsoft.com/office/drawing/2014/main" id="{A30B71F1-6315-4FFE-3E9C-4D94ABB46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CAD92-87B0-1026-27C2-B0AF119875FD}"/>
              </a:ext>
            </a:extLst>
          </p:cNvPr>
          <p:cNvSpPr txBox="1">
            <a:spLocks/>
          </p:cNvSpPr>
          <p:nvPr/>
        </p:nvSpPr>
        <p:spPr>
          <a:xfrm>
            <a:off x="0" y="12139"/>
            <a:ext cx="12192000" cy="867649"/>
          </a:xfrm>
          <a:prstGeom prst="rect">
            <a:avLst/>
          </a:prstGeom>
          <a:noFill/>
        </p:spPr>
        <p:txBody>
          <a:bodyPr vert="horz" lIns="82296" tIns="41148" rIns="82296" bIns="41148" rtlCol="0" anchor="ctr">
            <a:normAutofit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Timelines for Unified Family Survey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294294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57D2F93B-66EF-72C7-07FB-E41F0C582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1150" y="18256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5B20705-7CE5-6408-6C5E-112347A930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386600"/>
              </p:ext>
            </p:extLst>
          </p:nvPr>
        </p:nvGraphicFramePr>
        <p:xfrm>
          <a:off x="327072" y="1985254"/>
          <a:ext cx="8850485" cy="3549332"/>
        </p:xfrm>
        <a:graphic>
          <a:graphicData uri="http://schemas.openxmlformats.org/drawingml/2006/table">
            <a:tbl>
              <a:tblPr/>
              <a:tblGrid>
                <a:gridCol w="587168">
                  <a:extLst>
                    <a:ext uri="{9D8B030D-6E8A-4147-A177-3AD203B41FA5}">
                      <a16:colId xmlns:a16="http://schemas.microsoft.com/office/drawing/2014/main" val="2704463201"/>
                    </a:ext>
                  </a:extLst>
                </a:gridCol>
                <a:gridCol w="4353636">
                  <a:extLst>
                    <a:ext uri="{9D8B030D-6E8A-4147-A177-3AD203B41FA5}">
                      <a16:colId xmlns:a16="http://schemas.microsoft.com/office/drawing/2014/main" val="3268341620"/>
                    </a:ext>
                  </a:extLst>
                </a:gridCol>
                <a:gridCol w="2133855">
                  <a:extLst>
                    <a:ext uri="{9D8B030D-6E8A-4147-A177-3AD203B41FA5}">
                      <a16:colId xmlns:a16="http://schemas.microsoft.com/office/drawing/2014/main" val="2561491466"/>
                    </a:ext>
                  </a:extLst>
                </a:gridCol>
                <a:gridCol w="1775826">
                  <a:extLst>
                    <a:ext uri="{9D8B030D-6E8A-4147-A177-3AD203B41FA5}">
                      <a16:colId xmlns:a16="http://schemas.microsoft.com/office/drawing/2014/main" val="482714520"/>
                    </a:ext>
                  </a:extLst>
                </a:gridCol>
              </a:tblGrid>
              <a:tr h="8873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200" b="1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SN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200" b="1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Particular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200" b="1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Owner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200" b="1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Timeline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0850020"/>
                  </a:ext>
                </a:extLst>
              </a:tr>
              <a:tr h="8873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200" b="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200" b="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Training of surveyors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200" b="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Master Trainers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200" b="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16-17th Dec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5038440"/>
                  </a:ext>
                </a:extLst>
              </a:tr>
              <a:tr h="8873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200" b="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200" b="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Commencement of survey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200" b="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GSWS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200" b="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15th Dec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4313497"/>
                  </a:ext>
                </a:extLst>
              </a:tr>
              <a:tr h="8873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200" b="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200" b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Review &amp; Monitoring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200" b="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GSWS, RTGS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200" b="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Daily</a:t>
                      </a:r>
                    </a:p>
                  </a:txBody>
                  <a:tcPr marL="28575" marR="28575" marT="19050" marB="19050" anchor="ctr">
                    <a:lnL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8431163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B08C92CB-0A3C-5E15-7751-8F251C1BC497}"/>
              </a:ext>
            </a:extLst>
          </p:cNvPr>
          <p:cNvGrpSpPr/>
          <p:nvPr/>
        </p:nvGrpSpPr>
        <p:grpSpPr>
          <a:xfrm>
            <a:off x="327072" y="1480621"/>
            <a:ext cx="8850484" cy="465775"/>
            <a:chOff x="146370" y="1115956"/>
            <a:chExt cx="5886450" cy="449345"/>
          </a:xfrm>
          <a:solidFill>
            <a:schemeClr val="accent2"/>
          </a:solidFill>
        </p:grpSpPr>
        <p:sp>
          <p:nvSpPr>
            <p:cNvPr id="9" name="Round Same-side Corner of Rectangle 32">
              <a:extLst>
                <a:ext uri="{FF2B5EF4-FFF2-40B4-BE49-F238E27FC236}">
                  <a16:creationId xmlns:a16="http://schemas.microsoft.com/office/drawing/2014/main" id="{F2E39101-3A26-DB78-FD6B-76326F0647BE}"/>
                </a:ext>
              </a:extLst>
            </p:cNvPr>
            <p:cNvSpPr/>
            <p:nvPr/>
          </p:nvSpPr>
          <p:spPr>
            <a:xfrm>
              <a:off x="146370" y="1115956"/>
              <a:ext cx="5886450" cy="449345"/>
            </a:xfrm>
            <a:prstGeom prst="round2SameRect">
              <a:avLst>
                <a:gd name="adj1" fmla="val 15608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8AD72F8-42A7-6D9B-9759-AB1BD1096D1D}"/>
                </a:ext>
              </a:extLst>
            </p:cNvPr>
            <p:cNvSpPr txBox="1"/>
            <p:nvPr/>
          </p:nvSpPr>
          <p:spPr>
            <a:xfrm>
              <a:off x="2148472" y="1155962"/>
              <a:ext cx="1421400" cy="35630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Survey Timelines</a:t>
              </a:r>
            </a:p>
          </p:txBody>
        </p:sp>
      </p:grpSp>
      <p:pic>
        <p:nvPicPr>
          <p:cNvPr id="11" name="Graphic 10" descr="CheckList outline">
            <a:extLst>
              <a:ext uri="{FF2B5EF4-FFF2-40B4-BE49-F238E27FC236}">
                <a16:creationId xmlns:a16="http://schemas.microsoft.com/office/drawing/2014/main" id="{5E1E2E00-9CF7-63E7-9145-370332CF01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41218" y="2883658"/>
            <a:ext cx="3480719" cy="348071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0E6D35B-BA1E-7F02-8DE2-E1B6A681F57F}"/>
              </a:ext>
            </a:extLst>
          </p:cNvPr>
          <p:cNvSpPr/>
          <p:nvPr/>
        </p:nvSpPr>
        <p:spPr>
          <a:xfrm>
            <a:off x="0" y="6323589"/>
            <a:ext cx="12191997" cy="5454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WhatsApp group will be created to ensure smooth communication and timely issue resolution during the survey</a:t>
            </a:r>
            <a:endParaRPr lang="en-US" sz="16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21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85000"/>
          </a:schemeClr>
        </a:solidFill>
        <a:effectLst/>
      </p:bgPr>
    </p:bg>
    <p:spTree>
      <p:nvGrpSpPr>
        <p:cNvPr id="1" name="Shape 395">
          <a:extLst>
            <a:ext uri="{FF2B5EF4-FFF2-40B4-BE49-F238E27FC236}">
              <a16:creationId xmlns:a16="http://schemas.microsoft.com/office/drawing/2014/main" id="{9E677158-B767-3997-4596-35F2E9770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7040AE-21A3-A66A-C742-715872F5C20B}"/>
              </a:ext>
            </a:extLst>
          </p:cNvPr>
          <p:cNvSpPr/>
          <p:nvPr/>
        </p:nvSpPr>
        <p:spPr>
          <a:xfrm>
            <a:off x="0" y="691376"/>
            <a:ext cx="12192000" cy="301083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oto Sans" panose="020B0502040504020204" pitchFamily="34" charset="0"/>
            </a:endParaRPr>
          </a:p>
        </p:txBody>
      </p:sp>
      <p:pic>
        <p:nvPicPr>
          <p:cNvPr id="14" name="Picture 13" descr="A screenshot of a video game&#10;&#10;Description automatically generated">
            <a:extLst>
              <a:ext uri="{FF2B5EF4-FFF2-40B4-BE49-F238E27FC236}">
                <a16:creationId xmlns:a16="http://schemas.microsoft.com/office/drawing/2014/main" id="{E9EDE037-E8AA-FB82-D49C-DFE260F541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763" b="19006"/>
          <a:stretch/>
        </p:blipFill>
        <p:spPr>
          <a:xfrm>
            <a:off x="0" y="-725211"/>
            <a:ext cx="12192000" cy="758715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D9E6C28-4F7D-39B6-B123-132940A04D66}"/>
              </a:ext>
            </a:extLst>
          </p:cNvPr>
          <p:cNvSpPr txBox="1"/>
          <p:nvPr/>
        </p:nvSpPr>
        <p:spPr>
          <a:xfrm>
            <a:off x="3499944" y="5951382"/>
            <a:ext cx="7493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20521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Office Theme">
  <a:themeElements>
    <a:clrScheme name="Custom 4">
      <a:dk1>
        <a:srgbClr val="28292A"/>
      </a:dk1>
      <a:lt1>
        <a:srgbClr val="FFFFFF"/>
      </a:lt1>
      <a:dk2>
        <a:srgbClr val="294294"/>
      </a:dk2>
      <a:lt2>
        <a:srgbClr val="FFFFFF"/>
      </a:lt2>
      <a:accent1>
        <a:srgbClr val="294194"/>
      </a:accent1>
      <a:accent2>
        <a:srgbClr val="CE9D0B"/>
      </a:accent2>
      <a:accent3>
        <a:srgbClr val="FE6800"/>
      </a:accent3>
      <a:accent4>
        <a:srgbClr val="D9D9D9"/>
      </a:accent4>
      <a:accent5>
        <a:srgbClr val="0D1954"/>
      </a:accent5>
      <a:accent6>
        <a:srgbClr val="C6395C"/>
      </a:accent6>
      <a:hlink>
        <a:srgbClr val="EC672C"/>
      </a:hlink>
      <a:folHlink>
        <a:srgbClr val="E737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19413</TotalTime>
  <Words>1552</Words>
  <Application>Microsoft Office PowerPoint</Application>
  <PresentationFormat>Widescreen</PresentationFormat>
  <Paragraphs>365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Aptos</vt:lpstr>
      <vt:lpstr>Arial</vt:lpstr>
      <vt:lpstr>Calibri</vt:lpstr>
      <vt:lpstr>Calibri Light</vt:lpstr>
      <vt:lpstr>Noto sans</vt:lpstr>
      <vt:lpstr>Noto sans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Vijeeth Srinivas</dc:creator>
  <cp:lastModifiedBy>Amit Gupta</cp:lastModifiedBy>
  <cp:revision>29</cp:revision>
  <dcterms:created xsi:type="dcterms:W3CDTF">2025-10-16T15:28:14Z</dcterms:created>
  <dcterms:modified xsi:type="dcterms:W3CDTF">2025-12-16T06:08:17Z</dcterms:modified>
</cp:coreProperties>
</file>