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1"/>
  </p:notesMasterIdLst>
  <p:sldIdLst>
    <p:sldId id="290" r:id="rId3"/>
    <p:sldId id="2147483001" r:id="rId4"/>
    <p:sldId id="328" r:id="rId5"/>
    <p:sldId id="330" r:id="rId6"/>
    <p:sldId id="331" r:id="rId7"/>
    <p:sldId id="332" r:id="rId8"/>
    <p:sldId id="333" r:id="rId9"/>
    <p:sldId id="214748300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12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FA1A3-379A-4A7B-BABF-1F3A0EAEB5BA}" type="datetimeFigureOut">
              <a:rPr lang="en-IN" smtClean="0"/>
              <a:t>12-06-2025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8B676-76F0-4FB4-90A8-E33A6EFD6B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4854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FE434-0BD2-9E53-4F52-E2512F3636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AD3C99-B431-26E1-6E74-CEE3DAA25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522F8E-D2D1-E800-9D31-F77C103EDD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2C632-9AFA-51D6-F0F0-E7DFB8BF86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39C8A7-E304-4CE5-8F1E-F3FBC9672779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384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1CF255-2264-81B2-EA67-0737FAF9B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145D30-F6C1-418F-6AA9-822EBFCC68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DFF07D-E574-0D07-999B-EA77BE1FBA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1D086-19A6-574A-788C-61E739CD21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39C8A7-E304-4CE5-8F1E-F3FBC9672779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76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4.xml"/><Relationship Id="rId7" Type="http://schemas.openxmlformats.org/officeDocument/2006/relationships/image" Target="../media/image3.em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28.xml"/><Relationship Id="rId7" Type="http://schemas.openxmlformats.org/officeDocument/2006/relationships/image" Target="../media/image3.emf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emf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4.emf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33.xml"/><Relationship Id="rId7" Type="http://schemas.openxmlformats.org/officeDocument/2006/relationships/image" Target="../media/image6.pn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7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emf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36.xml"/><Relationship Id="rId7" Type="http://schemas.openxmlformats.org/officeDocument/2006/relationships/image" Target="../media/image6.pn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7.emf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39.xml"/><Relationship Id="rId7" Type="http://schemas.openxmlformats.org/officeDocument/2006/relationships/image" Target="../media/image4.emf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emf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42.xml"/><Relationship Id="rId7" Type="http://schemas.openxmlformats.org/officeDocument/2006/relationships/image" Target="../media/image3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emf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45.xml"/><Relationship Id="rId7" Type="http://schemas.openxmlformats.org/officeDocument/2006/relationships/image" Target="../media/image3.emf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emf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48.xml"/><Relationship Id="rId7" Type="http://schemas.openxmlformats.org/officeDocument/2006/relationships/image" Target="../media/image3.emf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9.xml"/><Relationship Id="rId7" Type="http://schemas.openxmlformats.org/officeDocument/2006/relationships/image" Target="../media/image6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7.emf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2.xml"/><Relationship Id="rId7" Type="http://schemas.openxmlformats.org/officeDocument/2006/relationships/image" Target="../media/image6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7.emf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5.xml"/><Relationship Id="rId7" Type="http://schemas.openxmlformats.org/officeDocument/2006/relationships/image" Target="../media/image4.emf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5.emf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8.xml"/><Relationship Id="rId7" Type="http://schemas.openxmlformats.org/officeDocument/2006/relationships/image" Target="../media/image3.emf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5.emf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21.xml"/><Relationship Id="rId7" Type="http://schemas.openxmlformats.org/officeDocument/2006/relationships/image" Target="../media/image3.emf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5.emf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24.xml"/><Relationship Id="rId7" Type="http://schemas.openxmlformats.org/officeDocument/2006/relationships/image" Target="../media/image3.emf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5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black and white - tw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9207880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black rectangle cover top"/>
          <p:cNvSpPr/>
          <p:nvPr/>
        </p:nvSpPr>
        <p:spPr>
          <a:xfrm>
            <a:off x="0" y="0"/>
            <a:ext cx="12192000" cy="342045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32752" y="2054226"/>
            <a:ext cx="8455557" cy="1231106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cxnSp>
        <p:nvCxnSpPr>
          <p:cNvPr id="20" name="Shape 14"/>
          <p:cNvCxnSpPr/>
          <p:nvPr/>
        </p:nvCxnSpPr>
        <p:spPr>
          <a:xfrm rot="5400000" flipH="1" flipV="1">
            <a:off x="6951196" y="-231260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17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15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2672D-4249-4CEE-9DC9-825260F07AE2}" type="datetime1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70984" y="1350964"/>
            <a:ext cx="10854267" cy="212725"/>
          </a:xfrm>
        </p:spPr>
        <p:txBody>
          <a:bodyPr/>
          <a:lstStyle>
            <a:lvl1pPr marL="0" indent="0" algn="l">
              <a:buFontTx/>
              <a:buNone/>
              <a:defRPr b="1"/>
            </a:lvl1pPr>
            <a:lvl2pPr marL="198000" indent="0">
              <a:buFontTx/>
              <a:buNone/>
              <a:defRPr/>
            </a:lvl2pPr>
            <a:lvl3pPr marL="378612" indent="0">
              <a:buFontTx/>
              <a:buNone/>
              <a:defRPr/>
            </a:lvl3pPr>
            <a:lvl4pPr marL="558612" indent="0">
              <a:buFontTx/>
              <a:buNone/>
              <a:defRPr/>
            </a:lvl4pPr>
            <a:lvl5pPr marL="55861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16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70985" y="1630363"/>
            <a:ext cx="10847916" cy="1627112"/>
          </a:xfrm>
        </p:spPr>
        <p:txBody>
          <a:bodyPr wrap="square">
            <a:spAutoFit/>
          </a:bodyPr>
          <a:lstStyle>
            <a:lvl1pPr marL="0" indent="0">
              <a:lnSpc>
                <a:spcPts val="3100"/>
              </a:lnSpc>
              <a:spcAft>
                <a:spcPts val="0"/>
              </a:spcAft>
              <a:buNone/>
              <a:defRPr sz="2000" b="1" i="1" baseline="0">
                <a:solidFill>
                  <a:srgbClr val="5F5F5F"/>
                </a:solidFill>
                <a:latin typeface="+mj-lt"/>
              </a:defRPr>
            </a:lvl1pPr>
            <a:lvl2pPr marL="444500" indent="0">
              <a:lnSpc>
                <a:spcPts val="3100"/>
              </a:lnSpc>
              <a:spcAft>
                <a:spcPts val="0"/>
              </a:spcAft>
              <a:buNone/>
              <a:defRPr sz="2000" b="1" i="1">
                <a:solidFill>
                  <a:srgbClr val="5F5F5F"/>
                </a:solidFill>
                <a:latin typeface="+mj-lt"/>
              </a:defRPr>
            </a:lvl2pPr>
            <a:lvl3pPr marL="358775" indent="-358775">
              <a:buNone/>
              <a:tabLst>
                <a:tab pos="358775" algn="l"/>
              </a:tabLst>
              <a:defRPr sz="1800" b="1" i="1">
                <a:latin typeface="+mj-lt"/>
              </a:defRPr>
            </a:lvl3pPr>
            <a:lvl4pPr marL="717550" indent="0">
              <a:lnSpc>
                <a:spcPts val="3100"/>
              </a:lnSpc>
              <a:spcAft>
                <a:spcPts val="600"/>
              </a:spcAft>
              <a:buNone/>
              <a:defRPr sz="2000" b="1" i="1">
                <a:solidFill>
                  <a:srgbClr val="7F7F7F"/>
                </a:solidFill>
                <a:latin typeface="+mj-lt"/>
              </a:defRPr>
            </a:lvl4pPr>
            <a:lvl5pPr>
              <a:defRPr sz="1800" b="1" i="1">
                <a:latin typeface="+mj-lt"/>
              </a:defRPr>
            </a:lvl5pPr>
          </a:lstStyle>
          <a:p>
            <a:pPr lvl="0"/>
            <a:r>
              <a:rPr lang="en-US" dirty="0"/>
              <a:t>Click to add divider information for the second level press ENTER then hit Increase list level button or (</a:t>
            </a:r>
            <a:r>
              <a:rPr lang="en-US" dirty="0" err="1"/>
              <a:t>Shift+Alt+Arrow</a:t>
            </a:r>
            <a:r>
              <a:rPr lang="en-US" dirty="0"/>
              <a:t> key right); highlight the relevant section in White with a Maroon shading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4D1F843-49CC-49E6-951F-D7DBC6B19AD2}" type="datetime1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2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7567-F0F7-4FCD-A205-FCF1042452E1}" type="datetime1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146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with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4305-0F4D-43C8-89D5-C6C9D68222C7}" type="datetime1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70985" y="1376363"/>
            <a:ext cx="5323416" cy="4830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195484" y="1376363"/>
            <a:ext cx="5323416" cy="4830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651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FD0F-73FE-4C8E-AD99-E0A4251D13BF}" type="datetime1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287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15606"/>
            <a:ext cx="10363200" cy="69435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CA14-823E-4AC0-B731-2EA002176BE1}" type="datetime1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79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D25D-0C84-4683-AA45-A8EDFAEA6F30}" type="datetime1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02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black and white - tw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9207880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black rectangle cover top"/>
          <p:cNvSpPr/>
          <p:nvPr/>
        </p:nvSpPr>
        <p:spPr>
          <a:xfrm>
            <a:off x="0" y="0"/>
            <a:ext cx="12192000" cy="342045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32752" y="2054226"/>
            <a:ext cx="8455557" cy="1231106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cxnSp>
        <p:nvCxnSpPr>
          <p:cNvPr id="20" name="Shape 14"/>
          <p:cNvCxnSpPr/>
          <p:nvPr/>
        </p:nvCxnSpPr>
        <p:spPr>
          <a:xfrm rot="5400000" flipH="1" flipV="1">
            <a:off x="6951196" y="-231260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17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57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black and white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18596790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black rectangle cover top"/>
          <p:cNvSpPr/>
          <p:nvPr/>
        </p:nvSpPr>
        <p:spPr>
          <a:xfrm>
            <a:off x="0" y="0"/>
            <a:ext cx="12192000" cy="342045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2752" y="2686630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4" name="Shape 14"/>
          <p:cNvCxnSpPr/>
          <p:nvPr/>
        </p:nvCxnSpPr>
        <p:spPr>
          <a:xfrm rot="5400000" flipH="1" flipV="1">
            <a:off x="6951196" y="-167165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wC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16" name="S&amp;_logo_new_whi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2433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hite - tw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16396860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932752" y="2054226"/>
            <a:ext cx="8455557" cy="1231106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pic>
        <p:nvPicPr>
          <p:cNvPr id="19" name="Ampersand" descr="C:\Users\302977\AppData\Local\Temp\DropOL\24144\s&amp;_300dpi.png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000"/>
            <a:ext cx="672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hape 14"/>
          <p:cNvCxnSpPr/>
          <p:nvPr/>
        </p:nvCxnSpPr>
        <p:spPr>
          <a:xfrm rot="5400000" flipH="1" flipV="1">
            <a:off x="6951196" y="-2312609"/>
            <a:ext cx="180000" cy="8688000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16" name="S&amp;_logo_new_blac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1"/>
            <a:ext cx="2467200" cy="391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62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black and white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18596790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black rectangle cover top"/>
          <p:cNvSpPr/>
          <p:nvPr/>
        </p:nvSpPr>
        <p:spPr>
          <a:xfrm>
            <a:off x="0" y="0"/>
            <a:ext cx="12192000" cy="342045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2752" y="2686630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4" name="Shape 14"/>
          <p:cNvCxnSpPr/>
          <p:nvPr/>
        </p:nvCxnSpPr>
        <p:spPr>
          <a:xfrm rot="5400000" flipH="1" flipV="1">
            <a:off x="6951196" y="-167165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wC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16" name="S&amp;_logo_new_whi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081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hite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3056175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9" name="Ampersand" descr="C:\Users\302977\AppData\Local\Temp\DropOL\24144\s&amp;_300dpi.png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000"/>
            <a:ext cx="672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932752" y="2686630"/>
            <a:ext cx="8455557" cy="615553"/>
          </a:xfrm>
          <a:ln>
            <a:noFill/>
          </a:ln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8" name="Shape 14"/>
          <p:cNvCxnSpPr/>
          <p:nvPr/>
        </p:nvCxnSpPr>
        <p:spPr>
          <a:xfrm rot="5400000" flipH="1" flipV="1">
            <a:off x="6951196" y="-1671659"/>
            <a:ext cx="180000" cy="8688000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13" name="S&amp;_logo_new_blac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1"/>
            <a:ext cx="2467200" cy="391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8064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74830761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0" y="0"/>
            <a:ext cx="12192000" cy="3429000"/>
            <a:chOff x="0" y="0"/>
            <a:chExt cx="9906000" cy="3429000"/>
          </a:xfrm>
        </p:grpSpPr>
        <p:sp>
          <p:nvSpPr>
            <p:cNvPr id="27" name="Rectangle 26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800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</p:txBody>
        </p:sp>
        <p:cxnSp>
          <p:nvCxnSpPr>
            <p:cNvPr id="31" name="Straight Connector 30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flipV="1">
              <a:off x="0" y="3176"/>
              <a:ext cx="9906000" cy="34258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2932752" y="2054226"/>
            <a:ext cx="8455557" cy="1231106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cxnSp>
        <p:nvCxnSpPr>
          <p:cNvPr id="29" name="Shape 14"/>
          <p:cNvCxnSpPr/>
          <p:nvPr/>
        </p:nvCxnSpPr>
        <p:spPr>
          <a:xfrm rot="5400000" flipH="1" flipV="1">
            <a:off x="6951196" y="-231260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wC logo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Ampersand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7926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area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84086657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0" y="0"/>
            <a:ext cx="12192000" cy="3429000"/>
            <a:chOff x="0" y="0"/>
            <a:chExt cx="9906000" cy="3429000"/>
          </a:xfrm>
        </p:grpSpPr>
        <p:sp>
          <p:nvSpPr>
            <p:cNvPr id="27" name="Rectangle 26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800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</p:txBody>
        </p:sp>
        <p:cxnSp>
          <p:nvCxnSpPr>
            <p:cNvPr id="31" name="Straight Connector 30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flipV="1">
              <a:off x="0" y="3176"/>
              <a:ext cx="9906000" cy="34258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932752" y="2686630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9" name="Shape 14"/>
          <p:cNvCxnSpPr/>
          <p:nvPr/>
        </p:nvCxnSpPr>
        <p:spPr>
          <a:xfrm rot="5400000" flipH="1" flipV="1">
            <a:off x="6951196" y="-167165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24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3075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area high visibi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94272803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0" y="0"/>
            <a:ext cx="12192000" cy="3429000"/>
            <a:chOff x="0" y="0"/>
            <a:chExt cx="9906000" cy="3429000"/>
          </a:xfrm>
        </p:grpSpPr>
        <p:sp>
          <p:nvSpPr>
            <p:cNvPr id="22" name="Rectangle 21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800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  <a:p>
              <a:pPr algn="ctr"/>
              <a:endParaRPr lang="en-GB" sz="1800" dirty="0"/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V="1">
              <a:off x="0" y="3176"/>
              <a:ext cx="9906000" cy="34258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2332800" y="1676400"/>
            <a:ext cx="9859200" cy="1744055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17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2932752" y="2054226"/>
            <a:ext cx="8455557" cy="1231106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cxnSp>
        <p:nvCxnSpPr>
          <p:cNvPr id="33" name="Shape 14"/>
          <p:cNvCxnSpPr/>
          <p:nvPr/>
        </p:nvCxnSpPr>
        <p:spPr>
          <a:xfrm rot="5400000" flipH="1" flipV="1">
            <a:off x="6951196" y="-231260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29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282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area high visibility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08112411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0" y="0"/>
            <a:ext cx="12192000" cy="3429000"/>
            <a:chOff x="0" y="0"/>
            <a:chExt cx="9906000" cy="3429000"/>
          </a:xfrm>
        </p:grpSpPr>
        <p:sp>
          <p:nvSpPr>
            <p:cNvPr id="22" name="Rectangle 21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800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  <a:p>
              <a:pPr algn="ctr"/>
              <a:endParaRPr lang="en-GB" sz="1800" dirty="0"/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V="1">
              <a:off x="0" y="3176"/>
              <a:ext cx="9906000" cy="34258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2332800" y="2314575"/>
            <a:ext cx="9859200" cy="1114426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17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932752" y="2686630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9" name="Shape 14"/>
          <p:cNvCxnSpPr/>
          <p:nvPr/>
        </p:nvCxnSpPr>
        <p:spPr>
          <a:xfrm rot="5400000" flipH="1" flipV="1">
            <a:off x="6951196" y="-167165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20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4134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86EF-5517-446C-8398-68BA65893491}" type="datetime1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70985" y="1376364"/>
            <a:ext cx="10850033" cy="4830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9316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2672D-4249-4CEE-9DC9-825260F07AE2}" type="datetime1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70984" y="1350964"/>
            <a:ext cx="10854267" cy="212725"/>
          </a:xfrm>
        </p:spPr>
        <p:txBody>
          <a:bodyPr/>
          <a:lstStyle>
            <a:lvl1pPr marL="0" indent="0" algn="l">
              <a:buFontTx/>
              <a:buNone/>
              <a:defRPr b="1"/>
            </a:lvl1pPr>
            <a:lvl2pPr marL="198000" indent="0">
              <a:buFontTx/>
              <a:buNone/>
              <a:defRPr/>
            </a:lvl2pPr>
            <a:lvl3pPr marL="378612" indent="0">
              <a:buFontTx/>
              <a:buNone/>
              <a:defRPr/>
            </a:lvl3pPr>
            <a:lvl4pPr marL="558612" indent="0">
              <a:buFontTx/>
              <a:buNone/>
              <a:defRPr/>
            </a:lvl4pPr>
            <a:lvl5pPr marL="55861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18871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70985" y="1630363"/>
            <a:ext cx="10847916" cy="1627112"/>
          </a:xfrm>
        </p:spPr>
        <p:txBody>
          <a:bodyPr wrap="square">
            <a:spAutoFit/>
          </a:bodyPr>
          <a:lstStyle>
            <a:lvl1pPr marL="0" indent="0">
              <a:lnSpc>
                <a:spcPts val="3100"/>
              </a:lnSpc>
              <a:spcAft>
                <a:spcPts val="0"/>
              </a:spcAft>
              <a:buNone/>
              <a:defRPr sz="2000" b="1" i="1" baseline="0">
                <a:solidFill>
                  <a:srgbClr val="5F5F5F"/>
                </a:solidFill>
                <a:latin typeface="+mj-lt"/>
              </a:defRPr>
            </a:lvl1pPr>
            <a:lvl2pPr marL="444500" indent="0">
              <a:lnSpc>
                <a:spcPts val="3100"/>
              </a:lnSpc>
              <a:spcAft>
                <a:spcPts val="0"/>
              </a:spcAft>
              <a:buNone/>
              <a:defRPr sz="2000" b="1" i="1">
                <a:solidFill>
                  <a:srgbClr val="5F5F5F"/>
                </a:solidFill>
                <a:latin typeface="+mj-lt"/>
              </a:defRPr>
            </a:lvl2pPr>
            <a:lvl3pPr marL="358775" indent="-358775">
              <a:buNone/>
              <a:tabLst>
                <a:tab pos="358775" algn="l"/>
              </a:tabLst>
              <a:defRPr sz="1800" b="1" i="1">
                <a:latin typeface="+mj-lt"/>
              </a:defRPr>
            </a:lvl3pPr>
            <a:lvl4pPr marL="717550" indent="0">
              <a:lnSpc>
                <a:spcPts val="3100"/>
              </a:lnSpc>
              <a:spcAft>
                <a:spcPts val="600"/>
              </a:spcAft>
              <a:buNone/>
              <a:defRPr sz="2000" b="1" i="1">
                <a:solidFill>
                  <a:srgbClr val="7F7F7F"/>
                </a:solidFill>
                <a:latin typeface="+mj-lt"/>
              </a:defRPr>
            </a:lvl4pPr>
            <a:lvl5pPr>
              <a:defRPr sz="1800" b="1" i="1">
                <a:latin typeface="+mj-lt"/>
              </a:defRPr>
            </a:lvl5pPr>
          </a:lstStyle>
          <a:p>
            <a:pPr lvl="0"/>
            <a:r>
              <a:rPr lang="en-US" dirty="0"/>
              <a:t>Click to add divider information for the second level press ENTER then hit Increase list level button or (</a:t>
            </a:r>
            <a:r>
              <a:rPr lang="en-US" dirty="0" err="1"/>
              <a:t>Shift+Alt+Arrow</a:t>
            </a:r>
            <a:r>
              <a:rPr lang="en-US" dirty="0"/>
              <a:t> key right); highlight the relevant section in White with a Maroon shading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4D1F843-49CC-49E6-951F-D7DBC6B19AD2}" type="datetime1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82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7567-F0F7-4FCD-A205-FCF1042452E1}" type="datetime1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6209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with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4305-0F4D-43C8-89D5-C6C9D68222C7}" type="datetime1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70985" y="1376363"/>
            <a:ext cx="5323416" cy="4830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195484" y="1376363"/>
            <a:ext cx="5323416" cy="4830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85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hite - tw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16396860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932752" y="2054226"/>
            <a:ext cx="8455557" cy="1231106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pic>
        <p:nvPicPr>
          <p:cNvPr id="19" name="Ampersand" descr="C:\Users\302977\AppData\Local\Temp\DropOL\24144\s&amp;_300dpi.png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000"/>
            <a:ext cx="672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hape 14"/>
          <p:cNvCxnSpPr/>
          <p:nvPr/>
        </p:nvCxnSpPr>
        <p:spPr>
          <a:xfrm rot="5400000" flipH="1" flipV="1">
            <a:off x="6951196" y="-2312609"/>
            <a:ext cx="180000" cy="8688000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16" name="S&amp;_logo_new_blac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1"/>
            <a:ext cx="2467200" cy="391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025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FD0F-73FE-4C8E-AD99-E0A4251D13BF}" type="datetime1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1472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15606"/>
            <a:ext cx="10363200" cy="69435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CCA14-823E-4AC0-B731-2EA002176BE1}" type="datetime1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547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D25D-0C84-4683-AA45-A8EDFAEA6F30}" type="datetime1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1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hite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3056175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9" name="Ampersand" descr="C:\Users\302977\AppData\Local\Temp\DropOL\24144\s&amp;_300dpi.png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000"/>
            <a:ext cx="672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932752" y="2686630"/>
            <a:ext cx="8455557" cy="615553"/>
          </a:xfrm>
          <a:ln>
            <a:noFill/>
          </a:ln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8" name="Shape 14"/>
          <p:cNvCxnSpPr/>
          <p:nvPr/>
        </p:nvCxnSpPr>
        <p:spPr>
          <a:xfrm rot="5400000" flipH="1" flipV="1">
            <a:off x="6951196" y="-1671659"/>
            <a:ext cx="180000" cy="8688000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13" name="S&amp;_logo_new_blac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1"/>
            <a:ext cx="2467200" cy="391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018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74830761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0" y="0"/>
            <a:ext cx="12192000" cy="3429000"/>
            <a:chOff x="0" y="0"/>
            <a:chExt cx="9906000" cy="3429000"/>
          </a:xfrm>
        </p:grpSpPr>
        <p:sp>
          <p:nvSpPr>
            <p:cNvPr id="27" name="Rectangle 26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800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</p:txBody>
        </p:sp>
        <p:cxnSp>
          <p:nvCxnSpPr>
            <p:cNvPr id="31" name="Straight Connector 30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flipV="1">
              <a:off x="0" y="3176"/>
              <a:ext cx="9906000" cy="34258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2932752" y="2054226"/>
            <a:ext cx="8455557" cy="1231106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cxnSp>
        <p:nvCxnSpPr>
          <p:cNvPr id="29" name="Shape 14"/>
          <p:cNvCxnSpPr/>
          <p:nvPr/>
        </p:nvCxnSpPr>
        <p:spPr>
          <a:xfrm rot="5400000" flipH="1" flipV="1">
            <a:off x="6951196" y="-231260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wC logo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cxnSp>
        <p:nvCxnSpPr>
          <p:cNvPr id="28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Ampersand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692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area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84086657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0" y="0"/>
            <a:ext cx="12192000" cy="3429000"/>
            <a:chOff x="0" y="0"/>
            <a:chExt cx="9906000" cy="3429000"/>
          </a:xfrm>
        </p:grpSpPr>
        <p:sp>
          <p:nvSpPr>
            <p:cNvPr id="27" name="Rectangle 26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800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</p:txBody>
        </p:sp>
        <p:cxnSp>
          <p:nvCxnSpPr>
            <p:cNvPr id="31" name="Straight Connector 30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flipV="1">
              <a:off x="0" y="3176"/>
              <a:ext cx="9906000" cy="34258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932752" y="2686630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9" name="Shape 14"/>
          <p:cNvCxnSpPr/>
          <p:nvPr/>
        </p:nvCxnSpPr>
        <p:spPr>
          <a:xfrm rot="5400000" flipH="1" flipV="1">
            <a:off x="6951196" y="-167165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24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6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area high visibi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94272803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0" y="0"/>
            <a:ext cx="12192000" cy="3429000"/>
            <a:chOff x="0" y="0"/>
            <a:chExt cx="9906000" cy="3429000"/>
          </a:xfrm>
        </p:grpSpPr>
        <p:sp>
          <p:nvSpPr>
            <p:cNvPr id="22" name="Rectangle 21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800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  <a:p>
              <a:pPr algn="ctr"/>
              <a:endParaRPr lang="en-GB" sz="1800" dirty="0"/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V="1">
              <a:off x="0" y="3176"/>
              <a:ext cx="9906000" cy="34258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2332800" y="1676400"/>
            <a:ext cx="9859200" cy="1744055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17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2932752" y="2054226"/>
            <a:ext cx="8455557" cy="1231106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cxnSp>
        <p:nvCxnSpPr>
          <p:cNvPr id="33" name="Shape 14"/>
          <p:cNvCxnSpPr/>
          <p:nvPr/>
        </p:nvCxnSpPr>
        <p:spPr>
          <a:xfrm rot="5400000" flipH="1" flipV="1">
            <a:off x="6951196" y="-231260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29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81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mage area high visibility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08112411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30" name="Object 2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0" y="0"/>
            <a:ext cx="12192000" cy="3429000"/>
            <a:chOff x="0" y="0"/>
            <a:chExt cx="9906000" cy="3429000"/>
          </a:xfrm>
        </p:grpSpPr>
        <p:sp>
          <p:nvSpPr>
            <p:cNvPr id="22" name="Rectangle 21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800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  <a:p>
              <a:pPr algn="ctr"/>
              <a:endParaRPr lang="en-GB" sz="1800" dirty="0"/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V="1">
              <a:off x="0" y="3176"/>
              <a:ext cx="9906000" cy="34258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2332800" y="2314575"/>
            <a:ext cx="9859200" cy="1114426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17" name="black line middle"/>
          <p:cNvCxnSpPr/>
          <p:nvPr/>
        </p:nvCxnSpPr>
        <p:spPr>
          <a:xfrm>
            <a:off x="0" y="3420454"/>
            <a:ext cx="12192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2935818" y="3600786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932752" y="2686630"/>
            <a:ext cx="8455557" cy="615553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9" name="Shape 14"/>
          <p:cNvCxnSpPr/>
          <p:nvPr/>
        </p:nvCxnSpPr>
        <p:spPr>
          <a:xfrm rot="5400000" flipH="1" flipV="1">
            <a:off x="6951196" y="-1671659"/>
            <a:ext cx="180000" cy="8688000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Ampersand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3" y="3177811"/>
            <a:ext cx="672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wC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16" y="5348288"/>
            <a:ext cx="1617600" cy="9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272524" y="677758"/>
            <a:ext cx="1277594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date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08141" y="677758"/>
            <a:ext cx="1926810" cy="166712"/>
          </a:xfrm>
        </p:spPr>
        <p:txBody>
          <a:bodyPr wrap="none" lIns="0" tIns="0" rIns="0" bIns="0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change document type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0090957" y="677758"/>
            <a:ext cx="1269578" cy="166712"/>
          </a:xfrm>
        </p:spPr>
        <p:txBody>
          <a:bodyPr wrap="none" lIns="0" tIns="0" rIns="0" bIns="0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for client name</a:t>
            </a:r>
          </a:p>
        </p:txBody>
      </p:sp>
      <p:pic>
        <p:nvPicPr>
          <p:cNvPr id="20" name="S&amp;_logo_new_whit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67" y="584200"/>
            <a:ext cx="2468020" cy="39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997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01" y="402814"/>
            <a:ext cx="10847999" cy="2949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86EF-5517-446C-8398-68BA65893491}" type="datetime1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frame line"/>
          <p:cNvCxnSpPr/>
          <p:nvPr/>
        </p:nvCxnSpPr>
        <p:spPr>
          <a:xfrm rot="5400000" flipH="1" flipV="1">
            <a:off x="5938657" y="-4910947"/>
            <a:ext cx="180000" cy="10992000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70985" y="1376364"/>
            <a:ext cx="10850033" cy="4830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7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ags" Target="../tags/tag25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382422515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270" imgH="270" progId="TCLayout.ActiveDocument.1">
                  <p:embed/>
                </p:oleObj>
              </mc:Choice>
              <mc:Fallback>
                <p:oleObj name="think-cell Slide" r:id="rId19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72001" y="402814"/>
            <a:ext cx="10847999" cy="58990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01" y="1701800"/>
            <a:ext cx="10847999" cy="4505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2237" y="6391807"/>
            <a:ext cx="461665" cy="123111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l">
              <a:defRPr sz="800">
                <a:solidFill>
                  <a:srgbClr val="000000"/>
                </a:solidFill>
                <a:latin typeface="+mn-lt"/>
              </a:defRPr>
            </a:lvl1pPr>
          </a:lstStyle>
          <a:p>
            <a:fld id="{D853E2FC-3489-4012-9846-52D1D6AC7E0A}" type="datetime1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54735" y="6391807"/>
            <a:ext cx="65" cy="123111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l">
              <a:defRPr sz="80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87845" y="6410857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r">
              <a:defRPr sz="800">
                <a:solidFill>
                  <a:srgbClr val="000000"/>
                </a:solidFill>
                <a:latin typeface="+mn-lt"/>
              </a:defRPr>
            </a:lvl1pPr>
          </a:lstStyle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frame line bottom"/>
          <p:cNvCxnSpPr>
            <a:cxnSpLocks/>
          </p:cNvCxnSpPr>
          <p:nvPr/>
        </p:nvCxnSpPr>
        <p:spPr>
          <a:xfrm>
            <a:off x="254001" y="6398113"/>
            <a:ext cx="11620500" cy="3219"/>
          </a:xfrm>
          <a:prstGeom prst="bentConnector3">
            <a:avLst>
              <a:gd name="adj1" fmla="val 50000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85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914400" rtl="0" eaLnBrk="1" latinLnBrk="0" hangingPunct="1">
        <a:lnSpc>
          <a:spcPts val="2300"/>
        </a:lnSpc>
        <a:spcBef>
          <a:spcPct val="0"/>
        </a:spcBef>
        <a:spcAft>
          <a:spcPts val="0"/>
        </a:spcAft>
        <a:buNone/>
        <a:defRPr sz="20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Font typeface="Arial" panose="020B0604020202020204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78000" indent="-1800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558000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738000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738000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tabLst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382422515"/>
              </p:ext>
            </p:extLst>
          </p:nvPr>
        </p:nvGraphicFramePr>
        <p:xfrm>
          <a:off x="1958" y="1591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270" imgH="270" progId="TCLayout.ActiveDocument.1">
                  <p:embed/>
                </p:oleObj>
              </mc:Choice>
              <mc:Fallback>
                <p:oleObj name="think-cell Slide" r:id="rId19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958" y="1591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72001" y="402814"/>
            <a:ext cx="10847999" cy="58990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01" y="1701800"/>
            <a:ext cx="10847999" cy="4505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2237" y="6391807"/>
            <a:ext cx="519373" cy="123111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l">
              <a:defRPr sz="800">
                <a:solidFill>
                  <a:srgbClr val="000000"/>
                </a:solidFill>
                <a:latin typeface="+mn-lt"/>
              </a:defRPr>
            </a:lvl1pPr>
          </a:lstStyle>
          <a:p>
            <a:fld id="{D853E2FC-3489-4012-9846-52D1D6AC7E0A}" type="datetime1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54735" y="6391807"/>
            <a:ext cx="65" cy="123111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l">
              <a:defRPr sz="80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87845" y="6410857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r">
              <a:defRPr sz="800">
                <a:solidFill>
                  <a:srgbClr val="000000"/>
                </a:solidFill>
                <a:latin typeface="+mn-lt"/>
              </a:defRPr>
            </a:lvl1pPr>
          </a:lstStyle>
          <a:p>
            <a:fld id="{3B8B38AB-2465-4CD3-BF05-7671134915C1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frame line bottom"/>
          <p:cNvCxnSpPr>
            <a:cxnSpLocks/>
          </p:cNvCxnSpPr>
          <p:nvPr/>
        </p:nvCxnSpPr>
        <p:spPr>
          <a:xfrm>
            <a:off x="254001" y="6398113"/>
            <a:ext cx="11620500" cy="3219"/>
          </a:xfrm>
          <a:prstGeom prst="bentConnector3">
            <a:avLst>
              <a:gd name="adj1" fmla="val 50000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21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914400" rtl="0" eaLnBrk="1" latinLnBrk="0" hangingPunct="1">
        <a:lnSpc>
          <a:spcPts val="2300"/>
        </a:lnSpc>
        <a:spcBef>
          <a:spcPct val="0"/>
        </a:spcBef>
        <a:spcAft>
          <a:spcPts val="0"/>
        </a:spcAft>
        <a:buNone/>
        <a:defRPr sz="20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Font typeface="Arial" panose="020B0604020202020204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78000" indent="-1800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558000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738000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738000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tabLst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1" y="367361"/>
            <a:ext cx="7886700" cy="305853"/>
          </a:xfrm>
        </p:spPr>
        <p:txBody>
          <a:bodyPr wrap="square" anchor="b">
            <a:spAutoFit/>
          </a:bodyPr>
          <a:lstStyle/>
          <a:p>
            <a:pPr fontAlgn="ctr"/>
            <a:r>
              <a:rPr lang="en-US" sz="2200" i="0" dirty="0">
                <a:solidFill>
                  <a:srgbClr val="C00000"/>
                </a:solidFill>
                <a:latin typeface="Book Antiqua" panose="02040602050305030304" pitchFamily="18" charset="0"/>
                <a:ea typeface="+mn-ea"/>
                <a:cs typeface="+mn-cs"/>
              </a:rPr>
              <a:t>Scheme Eligibility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E97B1E-78F2-4ABE-B9D9-38452E3A3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503171" y="6410858"/>
            <a:ext cx="57708" cy="123111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8B38AB-2465-4CD3-BF05-7671134915C1}" type="slidenum"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C88176-1D77-C3EC-4D14-A33A367BD0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147479"/>
              </p:ext>
            </p:extLst>
          </p:nvPr>
        </p:nvGraphicFramePr>
        <p:xfrm>
          <a:off x="615280" y="1064093"/>
          <a:ext cx="10961440" cy="5077150"/>
        </p:xfrm>
        <a:graphic>
          <a:graphicData uri="http://schemas.openxmlformats.org/drawingml/2006/table">
            <a:tbl>
              <a:tblPr/>
              <a:tblGrid>
                <a:gridCol w="414903">
                  <a:extLst>
                    <a:ext uri="{9D8B030D-6E8A-4147-A177-3AD203B41FA5}">
                      <a16:colId xmlns:a16="http://schemas.microsoft.com/office/drawing/2014/main" val="3930721540"/>
                    </a:ext>
                  </a:extLst>
                </a:gridCol>
                <a:gridCol w="2034357">
                  <a:extLst>
                    <a:ext uri="{9D8B030D-6E8A-4147-A177-3AD203B41FA5}">
                      <a16:colId xmlns:a16="http://schemas.microsoft.com/office/drawing/2014/main" val="2365838756"/>
                    </a:ext>
                  </a:extLst>
                </a:gridCol>
                <a:gridCol w="2925399">
                  <a:extLst>
                    <a:ext uri="{9D8B030D-6E8A-4147-A177-3AD203B41FA5}">
                      <a16:colId xmlns:a16="http://schemas.microsoft.com/office/drawing/2014/main" val="3848025000"/>
                    </a:ext>
                  </a:extLst>
                </a:gridCol>
                <a:gridCol w="5586781">
                  <a:extLst>
                    <a:ext uri="{9D8B030D-6E8A-4147-A177-3AD203B41FA5}">
                      <a16:colId xmlns:a16="http://schemas.microsoft.com/office/drawing/2014/main" val="3533271802"/>
                    </a:ext>
                  </a:extLst>
                </a:gridCol>
              </a:tblGrid>
              <a:tr h="4639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</a:rPr>
                        <a:t>S.No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</a:rPr>
                        <a:t>Department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</a:rPr>
                        <a:t>Type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</a:rPr>
                        <a:t>Parameter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898204"/>
                  </a:ext>
                </a:extLst>
              </a:tr>
              <a:tr h="7145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DISCOMS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Consumption of Electricity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The monthly Electricity utilization (own or rented house) be less than 300 units/month for the household (the average consumption of electricity of 12 months will be taken into consideration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770669"/>
                  </a:ext>
                </a:extLst>
              </a:tr>
              <a:tr h="3191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Civil Supplies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Rice Card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Atleast one person in the household should possess a Rice Card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9558282"/>
                  </a:ext>
                </a:extLst>
              </a:tr>
              <a:tr h="4782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Total Household Income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Should not exceed 10,000 per month in rural areas and 12,000 Per month in urban areas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652830"/>
                  </a:ext>
                </a:extLst>
              </a:tr>
              <a:tr h="4787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Revenue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Total Land Holding of Household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Should be less than 3 acres of wet land or less than 10 acres of dry land or less than 10 acres of both combined together.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323488"/>
                  </a:ext>
                </a:extLst>
              </a:tr>
              <a:tr h="4787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Transport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Four-Wheeler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Anyone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amopng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the household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memebers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if owing a 4-wheeler (Taxi, Tractors, Autos are exempted) is not eligible.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556866"/>
                  </a:ext>
                </a:extLst>
              </a:tr>
              <a:tr h="4782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MUAD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Municipal Property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The household should not own any municipal property which is 1000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sq.ft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and above.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767866"/>
                  </a:ext>
                </a:extLst>
              </a:tr>
              <a:tr h="11872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Finance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Government Employee/Pensioner 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Any on eamong the household members employed in any Central/State Government Service/PSU or getting Govt.Pension (Post Retirement) are not eligible (Sanitation Workers are exempted and all employees getting less than Rs 10,000/- salary per month in Rural and less than Rs 12000/- per month in urban areas are exempted)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577321"/>
                  </a:ext>
                </a:extLst>
              </a:tr>
              <a:tr h="4782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Finance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Income Tax paying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In case, any member in a household is paying Income Tax, the household is not eligible.</a:t>
                      </a:r>
                    </a:p>
                  </a:txBody>
                  <a:tcPr marL="4968" marR="4968" marT="4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4213339"/>
                  </a:ext>
                </a:extLst>
              </a:tr>
            </a:tbl>
          </a:graphicData>
        </a:graphic>
      </p:graphicFrame>
      <p:sp>
        <p:nvSpPr>
          <p:cNvPr id="4" name="object 3">
            <a:extLst>
              <a:ext uri="{FF2B5EF4-FFF2-40B4-BE49-F238E27FC236}">
                <a16:creationId xmlns:a16="http://schemas.microsoft.com/office/drawing/2014/main" id="{5431CFB5-8D50-B421-CDA8-DCFD4478AB6D}"/>
              </a:ext>
            </a:extLst>
          </p:cNvPr>
          <p:cNvSpPr/>
          <p:nvPr/>
        </p:nvSpPr>
        <p:spPr>
          <a:xfrm>
            <a:off x="243211" y="824991"/>
            <a:ext cx="11155680" cy="0"/>
          </a:xfrm>
          <a:custGeom>
            <a:avLst/>
            <a:gdLst/>
            <a:ahLst/>
            <a:cxnLst/>
            <a:rect l="l" t="t" r="r" b="b"/>
            <a:pathLst>
              <a:path w="11155680">
                <a:moveTo>
                  <a:pt x="0" y="0"/>
                </a:moveTo>
                <a:lnTo>
                  <a:pt x="11155680" y="0"/>
                </a:lnTo>
              </a:path>
            </a:pathLst>
          </a:custGeom>
          <a:ln w="6096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8040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8C08AE-7791-B340-2C86-299EC20898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1135AB-B628-CB16-DDED-97C5F13A852C}"/>
              </a:ext>
            </a:extLst>
          </p:cNvPr>
          <p:cNvSpPr/>
          <p:nvPr/>
        </p:nvSpPr>
        <p:spPr>
          <a:xfrm>
            <a:off x="277698" y="218857"/>
            <a:ext cx="8788743" cy="430887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Grievance handling Mechanism- Work flow: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542E89-B66D-1086-AF30-B707D09CC690}"/>
              </a:ext>
            </a:extLst>
          </p:cNvPr>
          <p:cNvSpPr txBox="1"/>
          <p:nvPr/>
        </p:nvSpPr>
        <p:spPr>
          <a:xfrm>
            <a:off x="2124075" y="1442151"/>
            <a:ext cx="2803208" cy="349502"/>
          </a:xfrm>
          <a:prstGeom prst="rect">
            <a:avLst/>
          </a:prstGeom>
          <a:noFill/>
        </p:spPr>
        <p:txBody>
          <a:bodyPr wrap="none" lIns="40958" tIns="40958" rIns="40958" bIns="40958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Arial Narrow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E68245-6E8D-F37F-DC3C-9FE830729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501941"/>
              </p:ext>
            </p:extLst>
          </p:nvPr>
        </p:nvGraphicFramePr>
        <p:xfrm>
          <a:off x="1066800" y="1266827"/>
          <a:ext cx="10058399" cy="453389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857604">
                  <a:extLst>
                    <a:ext uri="{9D8B030D-6E8A-4147-A177-3AD203B41FA5}">
                      <a16:colId xmlns:a16="http://schemas.microsoft.com/office/drawing/2014/main" val="2219665932"/>
                    </a:ext>
                  </a:extLst>
                </a:gridCol>
                <a:gridCol w="3004469">
                  <a:extLst>
                    <a:ext uri="{9D8B030D-6E8A-4147-A177-3AD203B41FA5}">
                      <a16:colId xmlns:a16="http://schemas.microsoft.com/office/drawing/2014/main" val="1801748468"/>
                    </a:ext>
                  </a:extLst>
                </a:gridCol>
                <a:gridCol w="6196326">
                  <a:extLst>
                    <a:ext uri="{9D8B030D-6E8A-4147-A177-3AD203B41FA5}">
                      <a16:colId xmlns:a16="http://schemas.microsoft.com/office/drawing/2014/main" val="2804785861"/>
                    </a:ext>
                  </a:extLst>
                </a:gridCol>
              </a:tblGrid>
              <a:tr h="3495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</a:rPr>
                        <a:t>S No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</a:rPr>
                        <a:t>Parameter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Book Antiqua" panose="02040602050305030304" pitchFamily="18" charset="0"/>
                        </a:rPr>
                        <a:t>Work Flow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796280"/>
                  </a:ext>
                </a:extLst>
              </a:tr>
              <a:tr h="833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Land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Book Antiqua" panose="02040602050305030304" pitchFamily="18" charset="0"/>
                        </a:rPr>
                        <a:t>DA/WEA</a:t>
                      </a:r>
                      <a:r>
                        <a:rPr lang="en-US" sz="1400" dirty="0"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 VRO RIMRO Approval   Data update in Web land &amp; GSWS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884188"/>
                  </a:ext>
                </a:extLst>
              </a:tr>
              <a:tr h="449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Urban Property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Book Antiqua" panose="02040602050305030304" pitchFamily="18" charset="0"/>
                        </a:rPr>
                        <a:t>DA/WEA</a:t>
                      </a:r>
                      <a:r>
                        <a:rPr lang="en-US" sz="1400" dirty="0"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 MC Approval   Data update in MAUD &amp; GSWS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583545"/>
                  </a:ext>
                </a:extLst>
              </a:tr>
              <a:tr h="5148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Electricity Consumption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Book Antiqua" panose="02040602050305030304" pitchFamily="18" charset="0"/>
                        </a:rPr>
                        <a:t>DA/WEA</a:t>
                      </a:r>
                      <a:r>
                        <a:rPr lang="en-US" sz="1400" dirty="0"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 AE Discom Approval   Data update in Discom &amp; GSWS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716047"/>
                  </a:ext>
                </a:extLst>
              </a:tr>
              <a:tr h="590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Four-Wheeler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Book Antiqua" panose="02040602050305030304" pitchFamily="18" charset="0"/>
                        </a:rPr>
                        <a:t>DA/WEA</a:t>
                      </a:r>
                      <a:r>
                        <a:rPr lang="en-US" sz="1400" dirty="0"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 RTO Approval   Data update in Transport Dept &amp; GSWS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295013"/>
                  </a:ext>
                </a:extLst>
              </a:tr>
              <a:tr h="449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Income Tax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Book Antiqua" panose="02040602050305030304" pitchFamily="18" charset="0"/>
                        </a:rPr>
                        <a:t>DA/WEA</a:t>
                      </a:r>
                      <a:r>
                        <a:rPr lang="en-US" sz="1400" dirty="0"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 MRO RDO  Joint Collector  Data update in  GSWS</a:t>
                      </a:r>
                      <a:endParaRPr lang="en-US" sz="1400" dirty="0">
                        <a:latin typeface="Book Antiqua" panose="0204060205030503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339628"/>
                  </a:ext>
                </a:extLst>
              </a:tr>
              <a:tr h="833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Rice card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Book Antiqua" panose="02040602050305030304" pitchFamily="18" charset="0"/>
                        </a:rPr>
                        <a:t>DA/WEA</a:t>
                      </a:r>
                      <a:r>
                        <a:rPr lang="en-US" sz="1400" dirty="0"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 VRO MRO Approval   Data update in Civil Supplies &amp; GSWS</a:t>
                      </a:r>
                      <a:endParaRPr lang="en-US" sz="1400" dirty="0">
                        <a:latin typeface="Book Antiqua" panose="0204060205030503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431480"/>
                  </a:ext>
                </a:extLst>
              </a:tr>
              <a:tr h="5148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7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Book Antiqua" panose="02040602050305030304" pitchFamily="18" charset="0"/>
                        </a:rPr>
                        <a:t>Government Employee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Book Antiqua" panose="02040602050305030304" pitchFamily="18" charset="0"/>
                        </a:rPr>
                        <a:t>DA/WEA</a:t>
                      </a:r>
                      <a:r>
                        <a:rPr lang="en-US" sz="1400" dirty="0">
                          <a:latin typeface="Book Antiqua" panose="02040602050305030304" pitchFamily="18" charset="0"/>
                          <a:sym typeface="Wingdings" panose="05000000000000000000" pitchFamily="2" charset="2"/>
                        </a:rPr>
                        <a:t> Validation with CFMS  Approval   Data update in  GSWS</a:t>
                      </a:r>
                      <a:endParaRPr lang="en-US" sz="1400" dirty="0">
                        <a:latin typeface="Book Antiqua" panose="0204060205030503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69014"/>
                  </a:ext>
                </a:extLst>
              </a:tr>
            </a:tbl>
          </a:graphicData>
        </a:graphic>
      </p:graphicFrame>
      <p:sp>
        <p:nvSpPr>
          <p:cNvPr id="5" name="object 3">
            <a:extLst>
              <a:ext uri="{FF2B5EF4-FFF2-40B4-BE49-F238E27FC236}">
                <a16:creationId xmlns:a16="http://schemas.microsoft.com/office/drawing/2014/main" id="{CCC27713-CEFB-BC8A-B816-3BA16FC98385}"/>
              </a:ext>
            </a:extLst>
          </p:cNvPr>
          <p:cNvSpPr/>
          <p:nvPr/>
        </p:nvSpPr>
        <p:spPr>
          <a:xfrm>
            <a:off x="277698" y="723035"/>
            <a:ext cx="11155680" cy="0"/>
          </a:xfrm>
          <a:custGeom>
            <a:avLst/>
            <a:gdLst/>
            <a:ahLst/>
            <a:cxnLst/>
            <a:rect l="l" t="t" r="r" b="b"/>
            <a:pathLst>
              <a:path w="11155680">
                <a:moveTo>
                  <a:pt x="0" y="0"/>
                </a:moveTo>
                <a:lnTo>
                  <a:pt x="11155680" y="0"/>
                </a:lnTo>
              </a:path>
            </a:pathLst>
          </a:custGeom>
          <a:ln w="6096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847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F5CB4FC-7DA9-465A-90EB-24D984DA6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0" y="288677"/>
            <a:ext cx="8191500" cy="738664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Land</a:t>
            </a:r>
            <a:b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E589E3C9-B6A0-484E-9AEA-4B5CF93B5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30622"/>
              </p:ext>
            </p:extLst>
          </p:nvPr>
        </p:nvGraphicFramePr>
        <p:xfrm>
          <a:off x="765811" y="1630087"/>
          <a:ext cx="10740389" cy="4569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103">
                  <a:extLst>
                    <a:ext uri="{9D8B030D-6E8A-4147-A177-3AD203B41FA5}">
                      <a16:colId xmlns:a16="http://schemas.microsoft.com/office/drawing/2014/main" val="1597445091"/>
                    </a:ext>
                  </a:extLst>
                </a:gridCol>
                <a:gridCol w="4347131">
                  <a:extLst>
                    <a:ext uri="{9D8B030D-6E8A-4147-A177-3AD203B41FA5}">
                      <a16:colId xmlns:a16="http://schemas.microsoft.com/office/drawing/2014/main" val="2525418953"/>
                    </a:ext>
                  </a:extLst>
                </a:gridCol>
                <a:gridCol w="5938155">
                  <a:extLst>
                    <a:ext uri="{9D8B030D-6E8A-4147-A177-3AD203B41FA5}">
                      <a16:colId xmlns:a16="http://schemas.microsoft.com/office/drawing/2014/main" val="2155504416"/>
                    </a:ext>
                  </a:extLst>
                </a:gridCol>
              </a:tblGrid>
              <a:tr h="37880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       Probable Grievance Scenarios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Probable Grievance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/ Redressal Procedure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7803"/>
                  </a:ext>
                </a:extLst>
              </a:tr>
              <a:tr h="1021184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1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Citizen has no land, yet the system is showing Land. Someone else’s land is wrongly seeded to the citizen.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In the “Create a Grievance” page, select “Land” in Grievance Type and submit the grievance.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Digital Assistant (DA) to raise a grievance service request for “</a:t>
                      </a: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Mobile  Number and Pattadhar Aadhaar Number Seeding” in APSEVA portal.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318103"/>
                  </a:ext>
                </a:extLst>
              </a:tr>
              <a:tr h="1575974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2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</a:rPr>
                        <a:t>The system is showing more land than what beneficiaries possess. Some other land is also tagged with his/her Aadhar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In the “Create a Grievance” page, select “Land” in Grievance Type and submit the grievance.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Digital Assistant (DA) to raise a grievance service request for “</a:t>
                      </a: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Mobile  Number and Pattadhar Aadhaar Number Seeding” in APSEVA portal.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Depending on the issue, the DA may also raise a grievance service request for the “Rectification of Entries in Record of Rights” in APSEVA portal.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427514"/>
                  </a:ext>
                </a:extLst>
              </a:tr>
              <a:tr h="1575974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Beneficiary has sold the land, but it is still showing in the Eligibility Calculator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In the “Create a Grievance” page, select “Land” in Grievance Type and submit the grievance.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/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Digital Assistant (DA) to raise a grievance service request for the “</a:t>
                      </a: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Mobile  Number and Pattadhar Aadhaar Number Seeding” service or for the “Mutation and Title deed cum Pattadar Passbook” service in APSEVA.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86750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17DF6E-BFA0-449D-AA37-061FDF96715B}"/>
              </a:ext>
            </a:extLst>
          </p:cNvPr>
          <p:cNvSpPr txBox="1"/>
          <p:nvPr/>
        </p:nvSpPr>
        <p:spPr>
          <a:xfrm>
            <a:off x="1522115" y="675980"/>
            <a:ext cx="77739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214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Information to be Collected: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Aadhaar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Mobile Number.</a:t>
            </a:r>
            <a:endParaRPr lang="en-US" sz="1400" b="1" dirty="0">
              <a:solidFill>
                <a:srgbClr val="8214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8214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documents to raise the service request.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A6D26-BBC8-445F-84A4-DD62A7E8F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445463" y="6410858"/>
            <a:ext cx="115416" cy="123111"/>
          </a:xfrm>
        </p:spPr>
        <p:txBody>
          <a:bodyPr/>
          <a:lstStyle/>
          <a:p>
            <a:fld id="{3B8B38AB-2465-4CD3-BF05-7671134915C1}" type="slidenum">
              <a:rPr lang="en-US">
                <a:latin typeface="Arial"/>
              </a:rPr>
              <a:pPr/>
              <a:t>3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716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F5CB4FC-7DA9-465A-90EB-24D984DA6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502" y="344621"/>
            <a:ext cx="8191500" cy="58477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Four-Wheeler</a:t>
            </a:r>
            <a:br>
              <a:rPr lang="en-US" sz="3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Department based Grievance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17DF6E-BFA0-449D-AA37-061FDF96715B}"/>
              </a:ext>
            </a:extLst>
          </p:cNvPr>
          <p:cNvSpPr txBox="1"/>
          <p:nvPr/>
        </p:nvSpPr>
        <p:spPr>
          <a:xfrm>
            <a:off x="2070754" y="1287287"/>
            <a:ext cx="8120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214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Information to be Collected: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Aadhaar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Mobile Number.</a:t>
            </a:r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82FAC9B6-394A-4712-90F7-B7F694B6F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864417"/>
              </p:ext>
            </p:extLst>
          </p:nvPr>
        </p:nvGraphicFramePr>
        <p:xfrm>
          <a:off x="1019502" y="2152246"/>
          <a:ext cx="10223500" cy="3535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00">
                  <a:extLst>
                    <a:ext uri="{9D8B030D-6E8A-4147-A177-3AD203B41FA5}">
                      <a16:colId xmlns:a16="http://schemas.microsoft.com/office/drawing/2014/main" val="1597445091"/>
                    </a:ext>
                  </a:extLst>
                </a:gridCol>
                <a:gridCol w="4137922">
                  <a:extLst>
                    <a:ext uri="{9D8B030D-6E8A-4147-A177-3AD203B41FA5}">
                      <a16:colId xmlns:a16="http://schemas.microsoft.com/office/drawing/2014/main" val="2525418953"/>
                    </a:ext>
                  </a:extLst>
                </a:gridCol>
                <a:gridCol w="5652378">
                  <a:extLst>
                    <a:ext uri="{9D8B030D-6E8A-4147-A177-3AD203B41FA5}">
                      <a16:colId xmlns:a16="http://schemas.microsoft.com/office/drawing/2014/main" val="2155504416"/>
                    </a:ext>
                  </a:extLst>
                </a:gridCol>
              </a:tblGrid>
              <a:tr h="55450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       Probable Grievance Scenarios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Probable Grievance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/ Redressal Procedure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7803"/>
                  </a:ext>
                </a:extLst>
              </a:tr>
              <a:tr h="1408054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1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The beneficiary has sold the vehicle but still showing in Ownership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In the “Create a Grievance” page, select “Four-Wheeler” in Grievance Type and submit the grievance.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/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Data will be pushed to the RTO’s/DTC of Transport department to verify in the Vahan portal and for necessary approval/Rejection.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318103"/>
                  </a:ext>
                </a:extLst>
              </a:tr>
              <a:tr h="1572929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2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The vehicle has been converted to a Taxi but it is still showing as private vehicle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In the “Create a Grievance” page, select “Four-Wheeler” in Grievance Type and submit the grievance.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/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Data will be pushed to the RTO’s/DTC of Transport department to verify in the Vahan portal and for necessary approval/Rejection.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0529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930692-6909-43F6-B3DF-0669AA514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445463" y="6410858"/>
            <a:ext cx="115416" cy="123111"/>
          </a:xfrm>
        </p:spPr>
        <p:txBody>
          <a:bodyPr/>
          <a:lstStyle/>
          <a:p>
            <a:fld id="{3B8B38AB-2465-4CD3-BF05-7671134915C1}" type="slidenum">
              <a:rPr lang="en-US">
                <a:latin typeface="Arial"/>
              </a:rPr>
              <a:pPr/>
              <a:t>4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846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F5CB4FC-7DA9-465A-90EB-24D984DA6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0" y="365167"/>
            <a:ext cx="8191500" cy="58477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Department based Grievance 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E589E3C9-B6A0-484E-9AEA-4B5CF93B5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596347"/>
              </p:ext>
            </p:extLst>
          </p:nvPr>
        </p:nvGraphicFramePr>
        <p:xfrm>
          <a:off x="1295401" y="2203046"/>
          <a:ext cx="9880599" cy="3664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71">
                  <a:extLst>
                    <a:ext uri="{9D8B030D-6E8A-4147-A177-3AD203B41FA5}">
                      <a16:colId xmlns:a16="http://schemas.microsoft.com/office/drawing/2014/main" val="1597445091"/>
                    </a:ext>
                  </a:extLst>
                </a:gridCol>
                <a:gridCol w="3999135">
                  <a:extLst>
                    <a:ext uri="{9D8B030D-6E8A-4147-A177-3AD203B41FA5}">
                      <a16:colId xmlns:a16="http://schemas.microsoft.com/office/drawing/2014/main" val="2525418953"/>
                    </a:ext>
                  </a:extLst>
                </a:gridCol>
                <a:gridCol w="5462793">
                  <a:extLst>
                    <a:ext uri="{9D8B030D-6E8A-4147-A177-3AD203B41FA5}">
                      <a16:colId xmlns:a16="http://schemas.microsoft.com/office/drawing/2014/main" val="2155504416"/>
                    </a:ext>
                  </a:extLst>
                </a:gridCol>
              </a:tblGrid>
              <a:tr h="549105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Probable Grievance Scenarios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Probable Grievance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/ Redressal Procedure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7803"/>
                  </a:ext>
                </a:extLst>
              </a:tr>
              <a:tr h="1557625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Beneficiary Aadhaar number mapped to a different meter. Therefore, electricity consumption is showing more than actual.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“Create a Grievance” page, select “Electricity” in Grievance Type </a:t>
                      </a:r>
                      <a:r>
                        <a:rPr lang="en-US" sz="1400" dirty="0"/>
                        <a:t>and submit the grievance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Assistant (DA) to raise a grievance service request for “Aadhaar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Seeding and Deseeding with electric meter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service in APSEVA portal 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318103"/>
                  </a:ext>
                </a:extLst>
              </a:tr>
              <a:tr h="1557625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 consumption data is showing more than actual.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“Create a Grievance” page, select “Electricity” in Grievance Type </a:t>
                      </a:r>
                      <a:r>
                        <a:rPr lang="en-US" sz="1400" dirty="0"/>
                        <a:t>and submit the grievance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Assistant (DA) to raise a grievance service request for “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Application for Consumer Complaints-Wrong Billing” service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APSEVA portal/MEESEVA.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0529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17DF6E-BFA0-449D-AA37-061FDF96715B}"/>
              </a:ext>
            </a:extLst>
          </p:cNvPr>
          <p:cNvSpPr txBox="1"/>
          <p:nvPr/>
        </p:nvSpPr>
        <p:spPr>
          <a:xfrm>
            <a:off x="2070754" y="1266739"/>
            <a:ext cx="8120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214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Information to be Collected: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Aadhaar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Mobile Number.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33D251-0817-43AA-A8E8-C4FB9FEE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445463" y="6410858"/>
            <a:ext cx="115416" cy="123111"/>
          </a:xfrm>
        </p:spPr>
        <p:txBody>
          <a:bodyPr/>
          <a:lstStyle/>
          <a:p>
            <a:fld id="{3B8B38AB-2465-4CD3-BF05-7671134915C1}" type="slidenum">
              <a:rPr lang="en-US">
                <a:latin typeface="Arial"/>
              </a:rPr>
              <a:pPr/>
              <a:t>5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856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F5CB4FC-7DA9-465A-90EB-24D984DA6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0250" y="344621"/>
            <a:ext cx="8191500" cy="58477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Urban Property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Department based Grievance 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E589E3C9-B6A0-484E-9AEA-4B5CF93B5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816306"/>
              </p:ext>
            </p:extLst>
          </p:nvPr>
        </p:nvGraphicFramePr>
        <p:xfrm>
          <a:off x="1295400" y="2151174"/>
          <a:ext cx="9956800" cy="3665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899">
                  <a:extLst>
                    <a:ext uri="{9D8B030D-6E8A-4147-A177-3AD203B41FA5}">
                      <a16:colId xmlns:a16="http://schemas.microsoft.com/office/drawing/2014/main" val="1597445091"/>
                    </a:ext>
                  </a:extLst>
                </a:gridCol>
                <a:gridCol w="4029977">
                  <a:extLst>
                    <a:ext uri="{9D8B030D-6E8A-4147-A177-3AD203B41FA5}">
                      <a16:colId xmlns:a16="http://schemas.microsoft.com/office/drawing/2014/main" val="2525418953"/>
                    </a:ext>
                  </a:extLst>
                </a:gridCol>
                <a:gridCol w="5504924">
                  <a:extLst>
                    <a:ext uri="{9D8B030D-6E8A-4147-A177-3AD203B41FA5}">
                      <a16:colId xmlns:a16="http://schemas.microsoft.com/office/drawing/2014/main" val="2155504416"/>
                    </a:ext>
                  </a:extLst>
                </a:gridCol>
              </a:tblGrid>
              <a:tr h="515199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Probable Grievance Scenarios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Probable Grievance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/ Redressal Procedure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7803"/>
                  </a:ext>
                </a:extLst>
              </a:tr>
              <a:tr h="1688781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beneficiary does not own any Urban property but is showing in showing in Eligibility Calculator.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“Create a Grievance” page, select “Urban Property” in Grievance Type and </a:t>
                      </a:r>
                      <a:r>
                        <a:rPr lang="en-US" sz="1400" dirty="0"/>
                        <a:t>submit the grievance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Assistant (DA) to raise a grievance service request for “Title Transfer” or “De-seeding of Aadhaar” of MAUD service in APSEVA portal 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318103"/>
                  </a:ext>
                </a:extLst>
              </a:tr>
              <a:tr h="1461445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beneficiary has deseeded urban property, but it is still not reflecting in the GSWS.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“Create a Grievance” page, select “Data not updated in GSWS” in Grievance Type and select the parameter as “Urban Property”.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will be checked with MUAD department for confirmation. 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864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17DF6E-BFA0-449D-AA37-061FDF96715B}"/>
              </a:ext>
            </a:extLst>
          </p:cNvPr>
          <p:cNvSpPr txBox="1"/>
          <p:nvPr/>
        </p:nvSpPr>
        <p:spPr>
          <a:xfrm>
            <a:off x="2070754" y="1266739"/>
            <a:ext cx="8120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214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Information to be Collected: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Aadhaar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Mobile Number.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3AF3B-D17D-4760-9914-A57BAD340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445463" y="6410858"/>
            <a:ext cx="115416" cy="123111"/>
          </a:xfrm>
        </p:spPr>
        <p:txBody>
          <a:bodyPr/>
          <a:lstStyle/>
          <a:p>
            <a:fld id="{3B8B38AB-2465-4CD3-BF05-7671134915C1}" type="slidenum">
              <a:rPr lang="en-US">
                <a:latin typeface="Arial"/>
              </a:rPr>
              <a:pPr/>
              <a:t>6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3313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F5CB4FC-7DA9-465A-90EB-24D984DA6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9800" y="346129"/>
            <a:ext cx="9918700" cy="6235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Income Tax, Rice Card &amp; Government Employee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E589E3C9-B6A0-484E-9AEA-4B5CF93B5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949747"/>
              </p:ext>
            </p:extLst>
          </p:nvPr>
        </p:nvGraphicFramePr>
        <p:xfrm>
          <a:off x="1282700" y="1845433"/>
          <a:ext cx="9804399" cy="433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441">
                  <a:extLst>
                    <a:ext uri="{9D8B030D-6E8A-4147-A177-3AD203B41FA5}">
                      <a16:colId xmlns:a16="http://schemas.microsoft.com/office/drawing/2014/main" val="1597445091"/>
                    </a:ext>
                  </a:extLst>
                </a:gridCol>
                <a:gridCol w="3968293">
                  <a:extLst>
                    <a:ext uri="{9D8B030D-6E8A-4147-A177-3AD203B41FA5}">
                      <a16:colId xmlns:a16="http://schemas.microsoft.com/office/drawing/2014/main" val="2525418953"/>
                    </a:ext>
                  </a:extLst>
                </a:gridCol>
                <a:gridCol w="5420665">
                  <a:extLst>
                    <a:ext uri="{9D8B030D-6E8A-4147-A177-3AD203B41FA5}">
                      <a16:colId xmlns:a16="http://schemas.microsoft.com/office/drawing/2014/main" val="2155504416"/>
                    </a:ext>
                  </a:extLst>
                </a:gridCol>
              </a:tblGrid>
              <a:tr h="48158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Probable Grievance Scenarios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Probable Grievance Scenarios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/ Redressal Procedure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7803"/>
                  </a:ext>
                </a:extLst>
              </a:tr>
              <a:tr h="1185118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beneficiary is not paying Income Tax but is showing as Income Tax Payee in Eligibility Calculator.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“Create a Grievance” page, select “Income Tax” in Grievance Type </a:t>
                      </a:r>
                      <a:r>
                        <a:rPr lang="en-US" sz="1400" dirty="0"/>
                        <a:t>submit the grievance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Assistant (DA) to raise a grievance service request for “Income Tax”.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518097"/>
                  </a:ext>
                </a:extLst>
              </a:tr>
              <a:tr h="1298281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beneficiary does not have a Rice card.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“Create a Grievance” page, select “Not having Rice card” in Grievance Type.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 the details of Rice card.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will be checked with Civil supplies department for confirmation. 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469136"/>
                  </a:ext>
                </a:extLst>
              </a:tr>
              <a:tr h="1298281"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beneficiary is not a Government employee but is still showing in Eligibility Calculator.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“Create a Grievance” page, select “Government Employee” in Grievance Type </a:t>
                      </a:r>
                      <a:r>
                        <a:rPr lang="en-US" sz="1400" dirty="0"/>
                        <a:t>submit the grievance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will be checked with Finance department for confirmation.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3181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17DF6E-BFA0-449D-AA37-061FDF96715B}"/>
              </a:ext>
            </a:extLst>
          </p:cNvPr>
          <p:cNvSpPr txBox="1"/>
          <p:nvPr/>
        </p:nvSpPr>
        <p:spPr>
          <a:xfrm>
            <a:off x="1524654" y="969641"/>
            <a:ext cx="8120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214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Information to be Collected: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Aadhaar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 Mobile Number.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ACDA0-2703-4BF1-B332-46499DD01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445463" y="6410858"/>
            <a:ext cx="115416" cy="123111"/>
          </a:xfrm>
        </p:spPr>
        <p:txBody>
          <a:bodyPr/>
          <a:lstStyle/>
          <a:p>
            <a:fld id="{3B8B38AB-2465-4CD3-BF05-7671134915C1}" type="slidenum">
              <a:rPr lang="en-US">
                <a:latin typeface="Arial"/>
              </a:rPr>
              <a:pPr/>
              <a:t>7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077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70F868-29BB-F1D6-B753-E16308BBB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CB5E9E-E731-2DF0-85B1-10CC99817617}"/>
              </a:ext>
            </a:extLst>
          </p:cNvPr>
          <p:cNvSpPr/>
          <p:nvPr/>
        </p:nvSpPr>
        <p:spPr>
          <a:xfrm>
            <a:off x="168876" y="121564"/>
            <a:ext cx="11718324" cy="430887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Grievance Redressal Monitoring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6EFC0972-4968-B1DA-D4DF-AD15916E453B}"/>
              </a:ext>
            </a:extLst>
          </p:cNvPr>
          <p:cNvSpPr/>
          <p:nvPr/>
        </p:nvSpPr>
        <p:spPr>
          <a:xfrm>
            <a:off x="232325" y="574034"/>
            <a:ext cx="11155680" cy="0"/>
          </a:xfrm>
          <a:custGeom>
            <a:avLst/>
            <a:gdLst/>
            <a:ahLst/>
            <a:cxnLst/>
            <a:rect l="l" t="t" r="r" b="b"/>
            <a:pathLst>
              <a:path w="11155680">
                <a:moveTo>
                  <a:pt x="0" y="0"/>
                </a:moveTo>
                <a:lnTo>
                  <a:pt x="11155680" y="0"/>
                </a:lnTo>
              </a:path>
            </a:pathLst>
          </a:custGeom>
          <a:ln w="6096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C2F143-A1C8-48E6-E3B9-8F7D51C315EC}"/>
              </a:ext>
            </a:extLst>
          </p:cNvPr>
          <p:cNvSpPr txBox="1"/>
          <p:nvPr/>
        </p:nvSpPr>
        <p:spPr>
          <a:xfrm>
            <a:off x="473676" y="688543"/>
            <a:ext cx="11718324" cy="1765733"/>
          </a:xfrm>
          <a:prstGeom prst="rect">
            <a:avLst/>
          </a:prstGeom>
          <a:noFill/>
        </p:spPr>
        <p:txBody>
          <a:bodyPr wrap="none" lIns="54610" tIns="54610" rIns="54610" bIns="54610" rtlCol="0">
            <a:no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Dashboard has be designed to review/track the status of grievances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Access has been provided to All the District Collector/</a:t>
            </a:r>
            <a:r>
              <a:rPr kumimoji="0" lang="en-I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HoD’s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to review the progress with concerned officers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Arial Narrow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2B8900B-2D04-4AFC-BF4B-A8163C4390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-43819" b="59645"/>
          <a:stretch>
            <a:fillRect/>
          </a:stretch>
        </p:blipFill>
        <p:spPr bwMode="auto">
          <a:xfrm>
            <a:off x="1435100" y="-330954"/>
            <a:ext cx="8949038" cy="4827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8186C23-3E1B-FFCD-0490-49D2245AA7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069" y="4539817"/>
          <a:ext cx="8908069" cy="95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432731" imgH="558615" progId="Excel.Sheet.12">
                  <p:embed/>
                </p:oleObj>
              </mc:Choice>
              <mc:Fallback>
                <p:oleObj name="Worksheet" r:id="rId4" imgW="6432731" imgH="558615" progId="Excel.Shee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68186C23-3E1B-FFCD-0490-49D2245AA7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6069" y="4539817"/>
                        <a:ext cx="8908069" cy="95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7B00E3B9-716A-2004-35EE-9FCCA835F172}"/>
              </a:ext>
            </a:extLst>
          </p:cNvPr>
          <p:cNvSpPr/>
          <p:nvPr/>
        </p:nvSpPr>
        <p:spPr>
          <a:xfrm>
            <a:off x="4152900" y="2208951"/>
            <a:ext cx="1422400" cy="2929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38802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AMPERSAND" val="2014 Jul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LOGO" val="2014 July"/>
</p:tagLst>
</file>

<file path=ppt/theme/theme1.xml><?xml version="1.0" encoding="utf-8"?>
<a:theme xmlns:a="http://schemas.openxmlformats.org/drawingml/2006/main" name="Strategyand">
  <a:themeElements>
    <a:clrScheme name="StrategyandColors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0070C0"/>
      </a:hlink>
      <a:folHlink>
        <a:srgbClr val="7FC9FF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rgbClr val="000000"/>
          </a:solidFill>
        </a:ln>
      </a:spPr>
      <a:bodyPr rtlCol="0" anchor="ctr"/>
      <a:lstStyle>
        <a:defPPr algn="ctr"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err="1" smtClean="0"/>
        </a:defPPr>
      </a:lstStyle>
    </a:txDef>
  </a:objectDefaults>
  <a:extraClrSchemeLst/>
  <a:custClrLst>
    <a:custClr name="Maroon Tint 1 (70%)">
      <a:srgbClr val="A85B62"/>
    </a:custClr>
    <a:custClr name="Maroon Tint 1 (40%)">
      <a:srgbClr val="CDA1A5"/>
    </a:custClr>
    <a:custClr name="Maroon Tint 1 (20%)">
      <a:srgbClr val="E6D0D2"/>
    </a:custClr>
    <a:custClr name="Burgundy Tint 1 (70%)">
      <a:srgbClr val="BF6363"/>
    </a:custClr>
    <a:custClr name="Burgundy Tint 1 (40%)">
      <a:srgbClr val="DAA6A6"/>
    </a:custClr>
    <a:custClr name="Burgundy Tint 1 (20%)">
      <a:srgbClr val="EDD2D2"/>
    </a:custClr>
    <a:custClr name="Grey Tint 1 (70%)">
      <a:srgbClr val="B6AF99"/>
    </a:custClr>
    <a:custClr name="Grey Tint 1 (40%)">
      <a:srgbClr val="D5D1C5"/>
    </a:custClr>
    <a:custClr name="Grey Tint 1 (20%)">
      <a:srgbClr val="EAE8E2"/>
    </a:custClr>
    <a:custClr name="Solid Yellow">
      <a:srgbClr val="FFB600"/>
    </a:custClr>
    <a:custClr name="Blue Pantone 7461">
      <a:srgbClr val="5571B4"/>
    </a:custClr>
    <a:custClr name="Pantone 369">
      <a:srgbClr val="489A1F"/>
    </a:custClr>
  </a:custClrLst>
</a:theme>
</file>

<file path=ppt/theme/theme2.xml><?xml version="1.0" encoding="utf-8"?>
<a:theme xmlns:a="http://schemas.openxmlformats.org/drawingml/2006/main" name="1_Strategyand">
  <a:themeElements>
    <a:clrScheme name="StrategyandColors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0070C0"/>
      </a:hlink>
      <a:folHlink>
        <a:srgbClr val="7FC9FF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rgbClr val="000000"/>
          </a:solidFill>
        </a:ln>
      </a:spPr>
      <a:bodyPr rtlCol="0" anchor="ctr"/>
      <a:lstStyle>
        <a:defPPr algn="ctr"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err="1" smtClean="0"/>
        </a:defPPr>
      </a:lstStyle>
    </a:txDef>
  </a:objectDefaults>
  <a:extraClrSchemeLst/>
  <a:custClrLst>
    <a:custClr name="Maroon Tint 1 (70%)">
      <a:srgbClr val="A85B62"/>
    </a:custClr>
    <a:custClr name="Maroon Tint 1 (40%)">
      <a:srgbClr val="CDA1A5"/>
    </a:custClr>
    <a:custClr name="Maroon Tint 1 (20%)">
      <a:srgbClr val="E6D0D2"/>
    </a:custClr>
    <a:custClr name="Burgundy Tint 1 (70%)">
      <a:srgbClr val="BF6363"/>
    </a:custClr>
    <a:custClr name="Burgundy Tint 1 (40%)">
      <a:srgbClr val="DAA6A6"/>
    </a:custClr>
    <a:custClr name="Burgundy Tint 1 (20%)">
      <a:srgbClr val="EDD2D2"/>
    </a:custClr>
    <a:custClr name="Grey Tint 1 (70%)">
      <a:srgbClr val="B6AF99"/>
    </a:custClr>
    <a:custClr name="Grey Tint 1 (40%)">
      <a:srgbClr val="D5D1C5"/>
    </a:custClr>
    <a:custClr name="Grey Tint 1 (20%)">
      <a:srgbClr val="EAE8E2"/>
    </a:custClr>
    <a:custClr name="Solid Yellow">
      <a:srgbClr val="FFB600"/>
    </a:custClr>
    <a:custClr name="Blue Pantone 7461">
      <a:srgbClr val="5571B4"/>
    </a:custClr>
    <a:custClr name="Pantone 369">
      <a:srgbClr val="489A1F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1336</Words>
  <Application>Microsoft Office PowerPoint</Application>
  <PresentationFormat>Widescreen</PresentationFormat>
  <Paragraphs>158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Arial</vt:lpstr>
      <vt:lpstr>Book Antiqua</vt:lpstr>
      <vt:lpstr>Calibri</vt:lpstr>
      <vt:lpstr>Georgia</vt:lpstr>
      <vt:lpstr>Strategyand</vt:lpstr>
      <vt:lpstr>1_Strategyand</vt:lpstr>
      <vt:lpstr>think-cell Slide</vt:lpstr>
      <vt:lpstr>Worksheet</vt:lpstr>
      <vt:lpstr>Scheme Eligibility Parameters</vt:lpstr>
      <vt:lpstr>PowerPoint Presentation</vt:lpstr>
      <vt:lpstr>Land </vt:lpstr>
      <vt:lpstr>Four-Wheeler Department based Grievance </vt:lpstr>
      <vt:lpstr>Electricity Department based Grievance </vt:lpstr>
      <vt:lpstr>Urban Property Department based Grievance </vt:lpstr>
      <vt:lpstr>Income Tax, Rice Card &amp; Government Employee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TUGSWS1952</dc:creator>
  <cp:lastModifiedBy>TUGSWS1952</cp:lastModifiedBy>
  <cp:revision>2</cp:revision>
  <dcterms:created xsi:type="dcterms:W3CDTF">2025-06-12T08:41:09Z</dcterms:created>
  <dcterms:modified xsi:type="dcterms:W3CDTF">2025-06-13T12:33:10Z</dcterms:modified>
</cp:coreProperties>
</file>